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omments/modernComment_117_71D2D7D6.xml" ContentType="application/vnd.ms-powerpoint.comments+xml"/>
  <Override PartName="/ppt/theme/themeOverride1.xml" ContentType="application/vnd.openxmlformats-officedocument.themeOverride+xml"/>
  <Override PartName="/ppt/notesSlides/notesSlide5.xml" ContentType="application/vnd.openxmlformats-officedocument.presentationml.notesSlide+xml"/>
  <Override PartName="/ppt/comments/modernComment_10D_BD8AFE52.xml" ContentType="application/vnd.ms-powerpoint.comment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5"/>
  </p:notesMasterIdLst>
  <p:sldIdLst>
    <p:sldId id="256" r:id="rId5"/>
    <p:sldId id="257" r:id="rId6"/>
    <p:sldId id="258" r:id="rId7"/>
    <p:sldId id="285" r:id="rId8"/>
    <p:sldId id="284" r:id="rId9"/>
    <p:sldId id="287" r:id="rId10"/>
    <p:sldId id="288" r:id="rId11"/>
    <p:sldId id="279" r:id="rId12"/>
    <p:sldId id="281" r:id="rId13"/>
    <p:sldId id="289" r:id="rId14"/>
    <p:sldId id="269" r:id="rId15"/>
    <p:sldId id="290" r:id="rId16"/>
    <p:sldId id="291" r:id="rId17"/>
    <p:sldId id="292" r:id="rId18"/>
    <p:sldId id="293" r:id="rId19"/>
    <p:sldId id="294" r:id="rId20"/>
    <p:sldId id="295" r:id="rId21"/>
    <p:sldId id="296" r:id="rId22"/>
    <p:sldId id="297" r:id="rId23"/>
    <p:sldId id="298" r:id="rId24"/>
  </p:sldIdLst>
  <p:sldSz cx="12192000" cy="6858000"/>
  <p:notesSz cx="6797675" cy="9926638"/>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F6B38BD-83F7-A80B-DDC8-6D500B32FD0A}" name="Sanne Schou Pedersen" initials="SSP" userId="S::sanne@tourcompass.com::633a5b41-0d5d-4108-b0c9-9282d61673f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C8FF"/>
    <a:srgbClr val="FF6700"/>
    <a:srgbClr val="766972"/>
    <a:srgbClr val="FAF3E9"/>
    <a:srgbClr val="464646"/>
  </p:clrMru>
  <p:extLst>
    <p:ext uri="{E76CE94A-603C-4142-B9EB-6D1370010A27}">
      <p14:discardImageEditData xmlns:p14="http://schemas.microsoft.com/office/powerpoint/2010/main" val="0"/>
    </p:ext>
    <p:ext uri="{D31A062A-798A-4329-ABDD-BBA856620510}">
      <p14:defaultImageDpi xmlns:p14="http://schemas.microsoft.com/office/powerpoint/2010/main" val="33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159" autoAdjust="0"/>
    <p:restoredTop sz="96110" autoAdjust="0"/>
  </p:normalViewPr>
  <p:slideViewPr>
    <p:cSldViewPr snapToGrid="0">
      <p:cViewPr varScale="1">
        <p:scale>
          <a:sx n="124" d="100"/>
          <a:sy n="124" d="100"/>
        </p:scale>
        <p:origin x="120" y="120"/>
      </p:cViewPr>
      <p:guideLst/>
    </p:cSldViewPr>
  </p:slideViewPr>
  <p:outlineViewPr>
    <p:cViewPr>
      <p:scale>
        <a:sx n="33" d="100"/>
        <a:sy n="33" d="100"/>
      </p:scale>
      <p:origin x="0" y="0"/>
    </p:cViewPr>
    <p:sldLst>
      <p:sld r:id="rId1" collapse="1"/>
    </p:sldLst>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6/11/relationships/changesInfo" Target="changesInfos/changesInfo1.xml"/></Relationships>
</file>

<file path=ppt/_rels/viewProps.xml.rels><?xml version="1.0" encoding="UTF-8" standalone="yes"?>
<Relationships xmlns="http://schemas.openxmlformats.org/package/2006/relationships"><Relationship Id="rId1"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ristina Hartman Hansen" userId="31f08417-5ddd-432f-b828-e55be8939252" providerId="ADAL" clId="{0027FABF-19DD-446E-964F-71441B0D13FA}"/>
    <pc:docChg chg="modSld">
      <pc:chgData name="Christina Hartman Hansen" userId="31f08417-5ddd-432f-b828-e55be8939252" providerId="ADAL" clId="{0027FABF-19DD-446E-964F-71441B0D13FA}" dt="2024-04-08T06:56:01.343" v="6" actId="14826"/>
      <pc:docMkLst>
        <pc:docMk/>
      </pc:docMkLst>
      <pc:sldChg chg="modSp">
        <pc:chgData name="Christina Hartman Hansen" userId="31f08417-5ddd-432f-b828-e55be8939252" providerId="ADAL" clId="{0027FABF-19DD-446E-964F-71441B0D13FA}" dt="2024-04-08T06:56:01.343" v="6" actId="14826"/>
        <pc:sldMkLst>
          <pc:docMk/>
          <pc:sldMk cId="2384929702" sldId="284"/>
        </pc:sldMkLst>
        <pc:picChg chg="mod">
          <ac:chgData name="Christina Hartman Hansen" userId="31f08417-5ddd-432f-b828-e55be8939252" providerId="ADAL" clId="{0027FABF-19DD-446E-964F-71441B0D13FA}" dt="2024-04-08T06:55:53.788" v="5" actId="14826"/>
          <ac:picMkLst>
            <pc:docMk/>
            <pc:sldMk cId="2384929702" sldId="284"/>
            <ac:picMk id="9" creationId="{1EA1254B-BA38-C77B-92F0-B5E59B9208F3}"/>
          </ac:picMkLst>
        </pc:picChg>
        <pc:picChg chg="mod">
          <ac:chgData name="Christina Hartman Hansen" userId="31f08417-5ddd-432f-b828-e55be8939252" providerId="ADAL" clId="{0027FABF-19DD-446E-964F-71441B0D13FA}" dt="2024-04-08T06:55:14.377" v="1" actId="14826"/>
          <ac:picMkLst>
            <pc:docMk/>
            <pc:sldMk cId="2384929702" sldId="284"/>
            <ac:picMk id="10" creationId="{75948FA1-8091-D1E1-E272-F105BC3CECC2}"/>
          </ac:picMkLst>
        </pc:picChg>
        <pc:picChg chg="mod">
          <ac:chgData name="Christina Hartman Hansen" userId="31f08417-5ddd-432f-b828-e55be8939252" providerId="ADAL" clId="{0027FABF-19DD-446E-964F-71441B0D13FA}" dt="2024-04-08T06:55:39.336" v="3" actId="14826"/>
          <ac:picMkLst>
            <pc:docMk/>
            <pc:sldMk cId="2384929702" sldId="284"/>
            <ac:picMk id="11" creationId="{95FA3F2A-45C5-8A18-0F4B-DEA50FF6DC88}"/>
          </ac:picMkLst>
        </pc:picChg>
        <pc:picChg chg="mod">
          <ac:chgData name="Christina Hartman Hansen" userId="31f08417-5ddd-432f-b828-e55be8939252" providerId="ADAL" clId="{0027FABF-19DD-446E-964F-71441B0D13FA}" dt="2024-04-08T06:55:23.652" v="2" actId="14826"/>
          <ac:picMkLst>
            <pc:docMk/>
            <pc:sldMk cId="2384929702" sldId="284"/>
            <ac:picMk id="12" creationId="{6D259C61-B663-729F-AACD-6B789EA83F2B}"/>
          </ac:picMkLst>
        </pc:picChg>
        <pc:picChg chg="mod">
          <ac:chgData name="Christina Hartman Hansen" userId="31f08417-5ddd-432f-b828-e55be8939252" providerId="ADAL" clId="{0027FABF-19DD-446E-964F-71441B0D13FA}" dt="2024-04-08T06:55:05.473" v="0" actId="14826"/>
          <ac:picMkLst>
            <pc:docMk/>
            <pc:sldMk cId="2384929702" sldId="284"/>
            <ac:picMk id="13" creationId="{439BC4CC-C675-6287-0C43-364E3D932C25}"/>
          </ac:picMkLst>
        </pc:picChg>
        <pc:picChg chg="mod">
          <ac:chgData name="Christina Hartman Hansen" userId="31f08417-5ddd-432f-b828-e55be8939252" providerId="ADAL" clId="{0027FABF-19DD-446E-964F-71441B0D13FA}" dt="2024-04-08T06:56:01.343" v="6" actId="14826"/>
          <ac:picMkLst>
            <pc:docMk/>
            <pc:sldMk cId="2384929702" sldId="284"/>
            <ac:picMk id="1026" creationId="{190F4B5F-F83B-A17A-D396-F3F3A3E1C0A3}"/>
          </ac:picMkLst>
        </pc:picChg>
      </pc:sldChg>
    </pc:docChg>
  </pc:docChgLst>
  <pc:docChgLst>
    <pc:chgData name="ole hansen" userId="1da0cadf91940c79" providerId="LiveId" clId="{76DA894D-CCD3-4027-B2E1-4E24AC8FC31E}"/>
    <pc:docChg chg="custSel modSld">
      <pc:chgData name="ole hansen" userId="1da0cadf91940c79" providerId="LiveId" clId="{76DA894D-CCD3-4027-B2E1-4E24AC8FC31E}" dt="2024-02-28T07:33:14.760" v="140" actId="20577"/>
      <pc:docMkLst>
        <pc:docMk/>
      </pc:docMkLst>
      <pc:sldChg chg="modSp mod">
        <pc:chgData name="ole hansen" userId="1da0cadf91940c79" providerId="LiveId" clId="{76DA894D-CCD3-4027-B2E1-4E24AC8FC31E}" dt="2024-02-28T07:16:32.918" v="0" actId="33524"/>
        <pc:sldMkLst>
          <pc:docMk/>
          <pc:sldMk cId="1368832941" sldId="258"/>
        </pc:sldMkLst>
        <pc:spChg chg="mod">
          <ac:chgData name="ole hansen" userId="1da0cadf91940c79" providerId="LiveId" clId="{76DA894D-CCD3-4027-B2E1-4E24AC8FC31E}" dt="2024-02-28T07:16:32.918" v="0" actId="33524"/>
          <ac:spMkLst>
            <pc:docMk/>
            <pc:sldMk cId="1368832941" sldId="258"/>
            <ac:spMk id="7" creationId="{3700D99D-E7B2-CCD0-A469-EE82BAC37938}"/>
          </ac:spMkLst>
        </pc:spChg>
      </pc:sldChg>
      <pc:sldChg chg="modSp mod">
        <pc:chgData name="ole hansen" userId="1da0cadf91940c79" providerId="LiveId" clId="{76DA894D-CCD3-4027-B2E1-4E24AC8FC31E}" dt="2024-02-28T07:24:32.980" v="31" actId="20577"/>
        <pc:sldMkLst>
          <pc:docMk/>
          <pc:sldMk cId="1909643222" sldId="279"/>
        </pc:sldMkLst>
        <pc:spChg chg="mod">
          <ac:chgData name="ole hansen" userId="1da0cadf91940c79" providerId="LiveId" clId="{76DA894D-CCD3-4027-B2E1-4E24AC8FC31E}" dt="2024-02-28T07:24:32.980" v="31" actId="20577"/>
          <ac:spMkLst>
            <pc:docMk/>
            <pc:sldMk cId="1909643222" sldId="279"/>
            <ac:spMk id="8" creationId="{22675CC4-884C-6BF8-E390-D07FF7E7B8C8}"/>
          </ac:spMkLst>
        </pc:spChg>
      </pc:sldChg>
      <pc:sldChg chg="modSp mod">
        <pc:chgData name="ole hansen" userId="1da0cadf91940c79" providerId="LiveId" clId="{76DA894D-CCD3-4027-B2E1-4E24AC8FC31E}" dt="2024-02-28T07:28:22.263" v="87" actId="20577"/>
        <pc:sldMkLst>
          <pc:docMk/>
          <pc:sldMk cId="2473051738" sldId="281"/>
        </pc:sldMkLst>
        <pc:spChg chg="mod">
          <ac:chgData name="ole hansen" userId="1da0cadf91940c79" providerId="LiveId" clId="{76DA894D-CCD3-4027-B2E1-4E24AC8FC31E}" dt="2024-02-28T07:28:22.263" v="87" actId="20577"/>
          <ac:spMkLst>
            <pc:docMk/>
            <pc:sldMk cId="2473051738" sldId="281"/>
            <ac:spMk id="2" creationId="{3700D99D-E7B2-CCD0-A469-EE82BAC37938}"/>
          </ac:spMkLst>
        </pc:spChg>
        <pc:spChg chg="mod">
          <ac:chgData name="ole hansen" userId="1da0cadf91940c79" providerId="LiveId" clId="{76DA894D-CCD3-4027-B2E1-4E24AC8FC31E}" dt="2024-02-28T07:26:30.298" v="68" actId="20577"/>
          <ac:spMkLst>
            <pc:docMk/>
            <pc:sldMk cId="2473051738" sldId="281"/>
            <ac:spMk id="7" creationId="{3700D99D-E7B2-CCD0-A469-EE82BAC37938}"/>
          </ac:spMkLst>
        </pc:spChg>
      </pc:sldChg>
      <pc:sldChg chg="modSp mod">
        <pc:chgData name="ole hansen" userId="1da0cadf91940c79" providerId="LiveId" clId="{76DA894D-CCD3-4027-B2E1-4E24AC8FC31E}" dt="2024-02-28T07:19:03.732" v="5" actId="20577"/>
        <pc:sldMkLst>
          <pc:docMk/>
          <pc:sldMk cId="2114147775" sldId="285"/>
        </pc:sldMkLst>
        <pc:spChg chg="mod">
          <ac:chgData name="ole hansen" userId="1da0cadf91940c79" providerId="LiveId" clId="{76DA894D-CCD3-4027-B2E1-4E24AC8FC31E}" dt="2024-02-28T07:19:03.732" v="5" actId="20577"/>
          <ac:spMkLst>
            <pc:docMk/>
            <pc:sldMk cId="2114147775" sldId="285"/>
            <ac:spMk id="19" creationId="{5AF2722F-9714-6076-C025-83E7D5529212}"/>
          </ac:spMkLst>
        </pc:spChg>
      </pc:sldChg>
      <pc:sldChg chg="modSp mod">
        <pc:chgData name="ole hansen" userId="1da0cadf91940c79" providerId="LiveId" clId="{76DA894D-CCD3-4027-B2E1-4E24AC8FC31E}" dt="2024-02-28T07:29:16.009" v="112" actId="20577"/>
        <pc:sldMkLst>
          <pc:docMk/>
          <pc:sldMk cId="2950086404" sldId="289"/>
        </pc:sldMkLst>
        <pc:spChg chg="mod">
          <ac:chgData name="ole hansen" userId="1da0cadf91940c79" providerId="LiveId" clId="{76DA894D-CCD3-4027-B2E1-4E24AC8FC31E}" dt="2024-02-28T07:29:16.009" v="112" actId="20577"/>
          <ac:spMkLst>
            <pc:docMk/>
            <pc:sldMk cId="2950086404" sldId="289"/>
            <ac:spMk id="19" creationId="{5AF2722F-9714-6076-C025-83E7D5529212}"/>
          </ac:spMkLst>
        </pc:spChg>
      </pc:sldChg>
      <pc:sldChg chg="modSp mod">
        <pc:chgData name="ole hansen" userId="1da0cadf91940c79" providerId="LiveId" clId="{76DA894D-CCD3-4027-B2E1-4E24AC8FC31E}" dt="2024-02-28T07:31:12.850" v="114" actId="20577"/>
        <pc:sldMkLst>
          <pc:docMk/>
          <pc:sldMk cId="3106556166" sldId="293"/>
        </pc:sldMkLst>
        <pc:spChg chg="mod">
          <ac:chgData name="ole hansen" userId="1da0cadf91940c79" providerId="LiveId" clId="{76DA894D-CCD3-4027-B2E1-4E24AC8FC31E}" dt="2024-02-28T07:31:12.850" v="114" actId="20577"/>
          <ac:spMkLst>
            <pc:docMk/>
            <pc:sldMk cId="3106556166" sldId="293"/>
            <ac:spMk id="7" creationId="{3700D99D-E7B2-CCD0-A469-EE82BAC37938}"/>
          </ac:spMkLst>
        </pc:spChg>
      </pc:sldChg>
      <pc:sldChg chg="modSp mod">
        <pc:chgData name="ole hansen" userId="1da0cadf91940c79" providerId="LiveId" clId="{76DA894D-CCD3-4027-B2E1-4E24AC8FC31E}" dt="2024-02-28T07:32:50.987" v="139" actId="20577"/>
        <pc:sldMkLst>
          <pc:docMk/>
          <pc:sldMk cId="3318063946" sldId="294"/>
        </pc:sldMkLst>
        <pc:spChg chg="mod">
          <ac:chgData name="ole hansen" userId="1da0cadf91940c79" providerId="LiveId" clId="{76DA894D-CCD3-4027-B2E1-4E24AC8FC31E}" dt="2024-02-28T07:31:40.387" v="138" actId="20577"/>
          <ac:spMkLst>
            <pc:docMk/>
            <pc:sldMk cId="3318063946" sldId="294"/>
            <ac:spMk id="2" creationId="{B1C81F27-F2F2-4B9A-95AD-89302DC780B3}"/>
          </ac:spMkLst>
        </pc:spChg>
        <pc:spChg chg="mod">
          <ac:chgData name="ole hansen" userId="1da0cadf91940c79" providerId="LiveId" clId="{76DA894D-CCD3-4027-B2E1-4E24AC8FC31E}" dt="2024-02-28T07:32:50.987" v="139" actId="20577"/>
          <ac:spMkLst>
            <pc:docMk/>
            <pc:sldMk cId="3318063946" sldId="294"/>
            <ac:spMk id="4" creationId="{2D20325F-2304-15C4-83B5-72BB0640F570}"/>
          </ac:spMkLst>
        </pc:spChg>
      </pc:sldChg>
      <pc:sldChg chg="modSp mod">
        <pc:chgData name="ole hansen" userId="1da0cadf91940c79" providerId="LiveId" clId="{76DA894D-CCD3-4027-B2E1-4E24AC8FC31E}" dt="2024-02-28T07:33:14.760" v="140" actId="20577"/>
        <pc:sldMkLst>
          <pc:docMk/>
          <pc:sldMk cId="297687668" sldId="295"/>
        </pc:sldMkLst>
        <pc:spChg chg="mod">
          <ac:chgData name="ole hansen" userId="1da0cadf91940c79" providerId="LiveId" clId="{76DA894D-CCD3-4027-B2E1-4E24AC8FC31E}" dt="2024-02-28T07:33:14.760" v="140" actId="20577"/>
          <ac:spMkLst>
            <pc:docMk/>
            <pc:sldMk cId="297687668" sldId="295"/>
            <ac:spMk id="7" creationId="{3700D99D-E7B2-CCD0-A469-EE82BAC37938}"/>
          </ac:spMkLst>
        </pc:spChg>
      </pc:sldChg>
    </pc:docChg>
  </pc:docChgLst>
</pc:chgInfo>
</file>

<file path=ppt/comments/modernComment_10D_BD8AFE52.xml><?xml version="1.0" encoding="utf-8"?>
<p188:cmLst xmlns:a="http://schemas.openxmlformats.org/drawingml/2006/main" xmlns:r="http://schemas.openxmlformats.org/officeDocument/2006/relationships" xmlns:p188="http://schemas.microsoft.com/office/powerpoint/2018/8/main">
  <p188:cm id="{C2EEF6F4-A12E-4113-97CB-E040797D8E2E}" authorId="{5F6B38BD-83F7-A80B-DDC8-6D500B32FD0A}" status="resolved" created="2024-02-08T12:54:10.513" complete="100000">
    <ac:txMkLst xmlns:ac="http://schemas.microsoft.com/office/drawing/2013/main/command">
      <pc:docMk xmlns:pc="http://schemas.microsoft.com/office/powerpoint/2013/main/command"/>
      <pc:sldMk xmlns:pc="http://schemas.microsoft.com/office/powerpoint/2013/main/command" cId="3180002898" sldId="269"/>
      <ac:spMk id="3" creationId="{CDB984D2-CD0C-9C44-526D-E87AA90237E5}"/>
      <ac:txMk cp="0" len="110">
        <ac:context len="818" hash="819346966"/>
      </ac:txMk>
    </ac:txMkLst>
    <p188:txBody>
      <a:bodyPr/>
      <a:lstStyle/>
      <a:p>
        <a:r>
          <a:rPr lang="da-DK"/>
          <a:t>Indså han og ikke man evt?</a:t>
        </a:r>
      </a:p>
    </p188:txBody>
  </p188:cm>
  <p188:cm id="{02743A90-84C0-4657-9E64-2F4DEA14A225}" authorId="{5F6B38BD-83F7-A80B-DDC8-6D500B32FD0A}" status="resolved" created="2024-02-08T12:54:51.638" complete="100000">
    <ac:txMkLst xmlns:ac="http://schemas.microsoft.com/office/drawing/2013/main/command">
      <pc:docMk xmlns:pc="http://schemas.microsoft.com/office/powerpoint/2013/main/command"/>
      <pc:sldMk xmlns:pc="http://schemas.microsoft.com/office/powerpoint/2013/main/command" cId="3180002898" sldId="269"/>
      <ac:spMk id="3" creationId="{CDB984D2-CD0C-9C44-526D-E87AA90237E5}"/>
      <ac:txMk cp="807" len="10">
        <ac:context len="818" hash="819346966"/>
      </ac:txMk>
    </ac:txMkLst>
    <p188:txBody>
      <a:bodyPr/>
      <a:lstStyle/>
      <a:p>
        <a:r>
          <a:rPr lang="da-DK"/>
          <a:t>Fint skrevet. Måske nedton brugen af "man" lidt</a:t>
        </a:r>
      </a:p>
    </p188:txBody>
  </p188:cm>
</p188:cmLst>
</file>

<file path=ppt/comments/modernComment_117_71D2D7D6.xml><?xml version="1.0" encoding="utf-8"?>
<p188:cmLst xmlns:a="http://schemas.openxmlformats.org/drawingml/2006/main" xmlns:r="http://schemas.openxmlformats.org/officeDocument/2006/relationships" xmlns:p188="http://schemas.microsoft.com/office/powerpoint/2018/8/main">
  <p188:cm id="{6DBF7CA7-4511-47D8-903F-1B29BE7CCDC0}" authorId="{5F6B38BD-83F7-A80B-DDC8-6D500B32FD0A}" status="resolved" created="2024-02-08T12:44:57.204" complete="100000">
    <ac:deMkLst xmlns:ac="http://schemas.microsoft.com/office/drawing/2013/main/command">
      <pc:docMk xmlns:pc="http://schemas.microsoft.com/office/powerpoint/2013/main/command"/>
      <pc:sldMk xmlns:pc="http://schemas.microsoft.com/office/powerpoint/2013/main/command" cId="1909643222" sldId="279"/>
      <ac:spMk id="5" creationId="{C1EBDDC7-5B89-2A2F-7BA2-59D42017BB58}"/>
    </ac:deMkLst>
    <p188:txBody>
      <a:bodyPr/>
      <a:lstStyle/>
      <a:p>
        <a:r>
          <a:rPr lang="da-DK"/>
          <a:t>Vi har præsenteret den absolutte udledning for scope 1 og 2 samt for scope 1, 2 og 3 sammen med relative nøgletal, som afspejler antallet af kunder vi har haft i 2019, 2022 og 2023.
 Fra 2019 til 2023 har vi set et fald på 27% i den absolutte udledning for scope 1 og 2, mens udledningen per kunde inden for disse scopes er steget med 9%. Dette fald skyldes hovedsageligt omskiftningen til grøn strøm på vores kontorer.
I samme periode er den absolutte udledning for scope 1, 2 og 3 faldet med 23%, men udledningen per kunde for alle tre scopes er steget med 13%, hvilket delvist kan forklares med introduktionen af Australien som ny destination.
Som et resultat heraf vil de første CO2e-reduktioner frem mod 2030 blive opnået gennem øget energieffektivisering på vores egne kontorer</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D3D7766A-F6F3-47CD-9D1A-9C91DF7F6CF2}" type="datetimeFigureOut">
              <a:rPr lang="da-DK" smtClean="0"/>
              <a:t>08-04-2024</a:t>
            </a:fld>
            <a:endParaRPr lang="da-DK"/>
          </a:p>
        </p:txBody>
      </p:sp>
      <p:sp>
        <p:nvSpPr>
          <p:cNvPr id="4" name="Pladsholder til slidebillede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70B40955-094D-4EAB-885E-A03A62113DC0}" type="slidenum">
              <a:rPr lang="da-DK" smtClean="0"/>
              <a:t>‹nr.›</a:t>
            </a:fld>
            <a:endParaRPr lang="da-DK"/>
          </a:p>
        </p:txBody>
      </p:sp>
    </p:spTree>
    <p:extLst>
      <p:ext uri="{BB962C8B-B14F-4D97-AF65-F5344CB8AC3E}">
        <p14:creationId xmlns:p14="http://schemas.microsoft.com/office/powerpoint/2010/main" val="1517533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70B40955-094D-4EAB-885E-A03A62113DC0}" type="slidenum">
              <a:rPr lang="da-DK" smtClean="0"/>
              <a:t>4</a:t>
            </a:fld>
            <a:endParaRPr lang="da-DK"/>
          </a:p>
        </p:txBody>
      </p:sp>
    </p:spTree>
    <p:extLst>
      <p:ext uri="{BB962C8B-B14F-4D97-AF65-F5344CB8AC3E}">
        <p14:creationId xmlns:p14="http://schemas.microsoft.com/office/powerpoint/2010/main" val="23043783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70B40955-094D-4EAB-885E-A03A62113DC0}" type="slidenum">
              <a:rPr lang="da-DK" smtClean="0"/>
              <a:t>20</a:t>
            </a:fld>
            <a:endParaRPr lang="da-DK"/>
          </a:p>
        </p:txBody>
      </p:sp>
    </p:spTree>
    <p:extLst>
      <p:ext uri="{BB962C8B-B14F-4D97-AF65-F5344CB8AC3E}">
        <p14:creationId xmlns:p14="http://schemas.microsoft.com/office/powerpoint/2010/main" val="31659533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70B40955-094D-4EAB-885E-A03A62113DC0}" type="slidenum">
              <a:rPr lang="da-DK" smtClean="0"/>
              <a:t>5</a:t>
            </a:fld>
            <a:endParaRPr lang="da-DK"/>
          </a:p>
        </p:txBody>
      </p:sp>
    </p:spTree>
    <p:extLst>
      <p:ext uri="{BB962C8B-B14F-4D97-AF65-F5344CB8AC3E}">
        <p14:creationId xmlns:p14="http://schemas.microsoft.com/office/powerpoint/2010/main" val="12541744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70B40955-094D-4EAB-885E-A03A62113DC0}" type="slidenum">
              <a:rPr lang="da-DK" smtClean="0"/>
              <a:t>6</a:t>
            </a:fld>
            <a:endParaRPr lang="da-DK"/>
          </a:p>
        </p:txBody>
      </p:sp>
    </p:spTree>
    <p:extLst>
      <p:ext uri="{BB962C8B-B14F-4D97-AF65-F5344CB8AC3E}">
        <p14:creationId xmlns:p14="http://schemas.microsoft.com/office/powerpoint/2010/main" val="35221470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70B40955-094D-4EAB-885E-A03A62113DC0}" type="slidenum">
              <a:rPr lang="da-DK" smtClean="0"/>
              <a:t>7</a:t>
            </a:fld>
            <a:endParaRPr lang="da-DK"/>
          </a:p>
        </p:txBody>
      </p:sp>
    </p:spTree>
    <p:extLst>
      <p:ext uri="{BB962C8B-B14F-4D97-AF65-F5344CB8AC3E}">
        <p14:creationId xmlns:p14="http://schemas.microsoft.com/office/powerpoint/2010/main" val="24153067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70B40955-094D-4EAB-885E-A03A62113DC0}" type="slidenum">
              <a:rPr lang="da-DK" smtClean="0"/>
              <a:t>10</a:t>
            </a:fld>
            <a:endParaRPr lang="da-DK"/>
          </a:p>
        </p:txBody>
      </p:sp>
    </p:spTree>
    <p:extLst>
      <p:ext uri="{BB962C8B-B14F-4D97-AF65-F5344CB8AC3E}">
        <p14:creationId xmlns:p14="http://schemas.microsoft.com/office/powerpoint/2010/main" val="9986471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70B40955-094D-4EAB-885E-A03A62113DC0}" type="slidenum">
              <a:rPr lang="da-DK" smtClean="0"/>
              <a:t>12</a:t>
            </a:fld>
            <a:endParaRPr lang="da-DK"/>
          </a:p>
        </p:txBody>
      </p:sp>
    </p:spTree>
    <p:extLst>
      <p:ext uri="{BB962C8B-B14F-4D97-AF65-F5344CB8AC3E}">
        <p14:creationId xmlns:p14="http://schemas.microsoft.com/office/powerpoint/2010/main" val="24254815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70B40955-094D-4EAB-885E-A03A62113DC0}" type="slidenum">
              <a:rPr lang="da-DK" smtClean="0"/>
              <a:t>16</a:t>
            </a:fld>
            <a:endParaRPr lang="da-DK"/>
          </a:p>
        </p:txBody>
      </p:sp>
    </p:spTree>
    <p:extLst>
      <p:ext uri="{BB962C8B-B14F-4D97-AF65-F5344CB8AC3E}">
        <p14:creationId xmlns:p14="http://schemas.microsoft.com/office/powerpoint/2010/main" val="5593693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70B40955-094D-4EAB-885E-A03A62113DC0}" type="slidenum">
              <a:rPr lang="da-DK" smtClean="0"/>
              <a:t>18</a:t>
            </a:fld>
            <a:endParaRPr lang="da-DK"/>
          </a:p>
        </p:txBody>
      </p:sp>
    </p:spTree>
    <p:extLst>
      <p:ext uri="{BB962C8B-B14F-4D97-AF65-F5344CB8AC3E}">
        <p14:creationId xmlns:p14="http://schemas.microsoft.com/office/powerpoint/2010/main" val="32623966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70B40955-094D-4EAB-885E-A03A62113DC0}" type="slidenum">
              <a:rPr lang="da-DK" smtClean="0"/>
              <a:t>19</a:t>
            </a:fld>
            <a:endParaRPr lang="da-DK"/>
          </a:p>
        </p:txBody>
      </p:sp>
    </p:spTree>
    <p:extLst>
      <p:ext uri="{BB962C8B-B14F-4D97-AF65-F5344CB8AC3E}">
        <p14:creationId xmlns:p14="http://schemas.microsoft.com/office/powerpoint/2010/main" val="21094189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40056CF-64A6-0CB4-CAC5-09CD864C5B51}"/>
              </a:ext>
            </a:extLst>
          </p:cNvPr>
          <p:cNvSpPr>
            <a:spLocks noGrp="1"/>
          </p:cNvSpPr>
          <p:nvPr>
            <p:ph type="ctrTitle"/>
          </p:nvPr>
        </p:nvSpPr>
        <p:spPr>
          <a:xfrm>
            <a:off x="1524000" y="1122363"/>
            <a:ext cx="9144000" cy="2387600"/>
          </a:xfrm>
        </p:spPr>
        <p:txBody>
          <a:bodyPr anchor="b"/>
          <a:lstStyle>
            <a:lvl1pPr algn="ctr">
              <a:defRPr sz="6000"/>
            </a:lvl1pPr>
          </a:lstStyle>
          <a:p>
            <a:r>
              <a:rPr lang="da-DK"/>
              <a:t>Klik for at redigere titeltypografien i masteren</a:t>
            </a:r>
          </a:p>
        </p:txBody>
      </p:sp>
      <p:sp>
        <p:nvSpPr>
          <p:cNvPr id="3" name="Undertitel 2">
            <a:extLst>
              <a:ext uri="{FF2B5EF4-FFF2-40B4-BE49-F238E27FC236}">
                <a16:creationId xmlns:a16="http://schemas.microsoft.com/office/drawing/2014/main" id="{247E2877-CAC0-4094-F5E7-B8142140522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
        <p:nvSpPr>
          <p:cNvPr id="4" name="Pladsholder til dato 3">
            <a:extLst>
              <a:ext uri="{FF2B5EF4-FFF2-40B4-BE49-F238E27FC236}">
                <a16:creationId xmlns:a16="http://schemas.microsoft.com/office/drawing/2014/main" id="{917AB68F-1F6C-95F2-874A-42718DB6D7F4}"/>
              </a:ext>
            </a:extLst>
          </p:cNvPr>
          <p:cNvSpPr>
            <a:spLocks noGrp="1"/>
          </p:cNvSpPr>
          <p:nvPr>
            <p:ph type="dt" sz="half" idx="10"/>
          </p:nvPr>
        </p:nvSpPr>
        <p:spPr/>
        <p:txBody>
          <a:bodyPr/>
          <a:lstStyle/>
          <a:p>
            <a:fld id="{A9B8DA3C-EE61-47FE-959C-90BE8EEB59A4}" type="datetime1">
              <a:rPr lang="da-DK" smtClean="0"/>
              <a:t>08-04-2024</a:t>
            </a:fld>
            <a:endParaRPr lang="da-DK"/>
          </a:p>
        </p:txBody>
      </p:sp>
      <p:sp>
        <p:nvSpPr>
          <p:cNvPr id="5" name="Pladsholder til sidefod 4">
            <a:extLst>
              <a:ext uri="{FF2B5EF4-FFF2-40B4-BE49-F238E27FC236}">
                <a16:creationId xmlns:a16="http://schemas.microsoft.com/office/drawing/2014/main" id="{41472C00-CDE9-7B4C-D72F-EB6B994C7A44}"/>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61212D9B-7B86-7179-1DCB-0E32DCB79F98}"/>
              </a:ext>
            </a:extLst>
          </p:cNvPr>
          <p:cNvSpPr>
            <a:spLocks noGrp="1"/>
          </p:cNvSpPr>
          <p:nvPr>
            <p:ph type="sldNum" sz="quarter" idx="12"/>
          </p:nvPr>
        </p:nvSpPr>
        <p:spPr/>
        <p:txBody>
          <a:bodyPr/>
          <a:lstStyle/>
          <a:p>
            <a:fld id="{F64D9711-E2F1-4010-9E5D-6605457BFF7B}" type="slidenum">
              <a:rPr lang="da-DK" smtClean="0"/>
              <a:t>‹nr.›</a:t>
            </a:fld>
            <a:endParaRPr lang="da-DK"/>
          </a:p>
        </p:txBody>
      </p:sp>
    </p:spTree>
    <p:extLst>
      <p:ext uri="{BB962C8B-B14F-4D97-AF65-F5344CB8AC3E}">
        <p14:creationId xmlns:p14="http://schemas.microsoft.com/office/powerpoint/2010/main" val="13407005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3F55707-3F91-4437-E87B-A274BA5D2AAB}"/>
              </a:ext>
            </a:extLst>
          </p:cNvPr>
          <p:cNvSpPr>
            <a:spLocks noGrp="1"/>
          </p:cNvSpPr>
          <p:nvPr>
            <p:ph type="title"/>
          </p:nvPr>
        </p:nvSpPr>
        <p:spPr/>
        <p:txBody>
          <a:bodyPr/>
          <a:lstStyle/>
          <a:p>
            <a:r>
              <a:rPr lang="da-DK"/>
              <a:t>Klik for at redigere titeltypografien i masteren</a:t>
            </a:r>
          </a:p>
        </p:txBody>
      </p:sp>
      <p:sp>
        <p:nvSpPr>
          <p:cNvPr id="3" name="Pladsholder til lodret titel 2">
            <a:extLst>
              <a:ext uri="{FF2B5EF4-FFF2-40B4-BE49-F238E27FC236}">
                <a16:creationId xmlns:a16="http://schemas.microsoft.com/office/drawing/2014/main" id="{C556498D-3579-DF7E-FEE5-48DC08C3F97D}"/>
              </a:ext>
            </a:extLst>
          </p:cNvPr>
          <p:cNvSpPr>
            <a:spLocks noGrp="1"/>
          </p:cNvSpPr>
          <p:nvPr>
            <p:ph type="body" orient="vert" idx="1"/>
          </p:nvPr>
        </p:nvSpPr>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13357D43-348E-0C46-5470-3A1E19D6AD67}"/>
              </a:ext>
            </a:extLst>
          </p:cNvPr>
          <p:cNvSpPr>
            <a:spLocks noGrp="1"/>
          </p:cNvSpPr>
          <p:nvPr>
            <p:ph type="dt" sz="half" idx="10"/>
          </p:nvPr>
        </p:nvSpPr>
        <p:spPr/>
        <p:txBody>
          <a:bodyPr/>
          <a:lstStyle/>
          <a:p>
            <a:fld id="{FD0A088E-406F-4DFD-8255-1A88F9D3EFD4}" type="datetime1">
              <a:rPr lang="da-DK" smtClean="0"/>
              <a:t>08-04-2024</a:t>
            </a:fld>
            <a:endParaRPr lang="da-DK"/>
          </a:p>
        </p:txBody>
      </p:sp>
      <p:sp>
        <p:nvSpPr>
          <p:cNvPr id="5" name="Pladsholder til sidefod 4">
            <a:extLst>
              <a:ext uri="{FF2B5EF4-FFF2-40B4-BE49-F238E27FC236}">
                <a16:creationId xmlns:a16="http://schemas.microsoft.com/office/drawing/2014/main" id="{25D753C7-6C07-04A7-53C7-20EA6C5F0737}"/>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D9E36321-959A-131F-8958-5B8FF02BAFFA}"/>
              </a:ext>
            </a:extLst>
          </p:cNvPr>
          <p:cNvSpPr>
            <a:spLocks noGrp="1"/>
          </p:cNvSpPr>
          <p:nvPr>
            <p:ph type="sldNum" sz="quarter" idx="12"/>
          </p:nvPr>
        </p:nvSpPr>
        <p:spPr/>
        <p:txBody>
          <a:bodyPr/>
          <a:lstStyle/>
          <a:p>
            <a:fld id="{F64D9711-E2F1-4010-9E5D-6605457BFF7B}" type="slidenum">
              <a:rPr lang="da-DK" smtClean="0"/>
              <a:t>‹nr.›</a:t>
            </a:fld>
            <a:endParaRPr lang="da-DK"/>
          </a:p>
        </p:txBody>
      </p:sp>
    </p:spTree>
    <p:extLst>
      <p:ext uri="{BB962C8B-B14F-4D97-AF65-F5344CB8AC3E}">
        <p14:creationId xmlns:p14="http://schemas.microsoft.com/office/powerpoint/2010/main" val="37322702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a:extLst>
              <a:ext uri="{FF2B5EF4-FFF2-40B4-BE49-F238E27FC236}">
                <a16:creationId xmlns:a16="http://schemas.microsoft.com/office/drawing/2014/main" id="{1E918C51-319F-DE53-7AA1-2D446386A1FC}"/>
              </a:ext>
            </a:extLst>
          </p:cNvPr>
          <p:cNvSpPr>
            <a:spLocks noGrp="1"/>
          </p:cNvSpPr>
          <p:nvPr>
            <p:ph type="title" orient="vert"/>
          </p:nvPr>
        </p:nvSpPr>
        <p:spPr>
          <a:xfrm>
            <a:off x="8724900" y="365125"/>
            <a:ext cx="2628900" cy="5811838"/>
          </a:xfrm>
        </p:spPr>
        <p:txBody>
          <a:bodyPr vert="eaVert"/>
          <a:lstStyle/>
          <a:p>
            <a:r>
              <a:rPr lang="da-DK"/>
              <a:t>Klik for at redigere titeltypografien i masteren</a:t>
            </a:r>
          </a:p>
        </p:txBody>
      </p:sp>
      <p:sp>
        <p:nvSpPr>
          <p:cNvPr id="3" name="Pladsholder til lodret titel 2">
            <a:extLst>
              <a:ext uri="{FF2B5EF4-FFF2-40B4-BE49-F238E27FC236}">
                <a16:creationId xmlns:a16="http://schemas.microsoft.com/office/drawing/2014/main" id="{E7BA798C-ECB7-1E20-EE83-41B1A8D11300}"/>
              </a:ext>
            </a:extLst>
          </p:cNvPr>
          <p:cNvSpPr>
            <a:spLocks noGrp="1"/>
          </p:cNvSpPr>
          <p:nvPr>
            <p:ph type="body" orient="vert" idx="1"/>
          </p:nvPr>
        </p:nvSpPr>
        <p:spPr>
          <a:xfrm>
            <a:off x="838200" y="365125"/>
            <a:ext cx="7734300" cy="5811838"/>
          </a:xfrm>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55280334-BC82-7804-DB70-0A9730A6D709}"/>
              </a:ext>
            </a:extLst>
          </p:cNvPr>
          <p:cNvSpPr>
            <a:spLocks noGrp="1"/>
          </p:cNvSpPr>
          <p:nvPr>
            <p:ph type="dt" sz="half" idx="10"/>
          </p:nvPr>
        </p:nvSpPr>
        <p:spPr/>
        <p:txBody>
          <a:bodyPr/>
          <a:lstStyle/>
          <a:p>
            <a:fld id="{3BE2672F-CA37-4378-98D5-7F60B8DD7D16}" type="datetime1">
              <a:rPr lang="da-DK" smtClean="0"/>
              <a:t>08-04-2024</a:t>
            </a:fld>
            <a:endParaRPr lang="da-DK"/>
          </a:p>
        </p:txBody>
      </p:sp>
      <p:sp>
        <p:nvSpPr>
          <p:cNvPr id="5" name="Pladsholder til sidefod 4">
            <a:extLst>
              <a:ext uri="{FF2B5EF4-FFF2-40B4-BE49-F238E27FC236}">
                <a16:creationId xmlns:a16="http://schemas.microsoft.com/office/drawing/2014/main" id="{E6F2476C-3A50-2342-0AD9-7AF1D6387973}"/>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3846E62E-13F1-4309-C201-F2FE19EB36B5}"/>
              </a:ext>
            </a:extLst>
          </p:cNvPr>
          <p:cNvSpPr>
            <a:spLocks noGrp="1"/>
          </p:cNvSpPr>
          <p:nvPr>
            <p:ph type="sldNum" sz="quarter" idx="12"/>
          </p:nvPr>
        </p:nvSpPr>
        <p:spPr/>
        <p:txBody>
          <a:bodyPr/>
          <a:lstStyle/>
          <a:p>
            <a:fld id="{F64D9711-E2F1-4010-9E5D-6605457BFF7B}" type="slidenum">
              <a:rPr lang="da-DK" smtClean="0"/>
              <a:t>‹nr.›</a:t>
            </a:fld>
            <a:endParaRPr lang="da-DK"/>
          </a:p>
        </p:txBody>
      </p:sp>
    </p:spTree>
    <p:extLst>
      <p:ext uri="{BB962C8B-B14F-4D97-AF65-F5344CB8AC3E}">
        <p14:creationId xmlns:p14="http://schemas.microsoft.com/office/powerpoint/2010/main" val="10293890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066791-7A9F-A926-BC8C-55B453A64DB7}"/>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BDF1451A-6BFF-02C2-980E-BCB3C81B8CBA}"/>
              </a:ext>
            </a:extLst>
          </p:cNvPr>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3976D36F-8EF3-4E48-47F2-BB26CD9B5CA3}"/>
              </a:ext>
            </a:extLst>
          </p:cNvPr>
          <p:cNvSpPr>
            <a:spLocks noGrp="1"/>
          </p:cNvSpPr>
          <p:nvPr>
            <p:ph type="dt" sz="half" idx="10"/>
          </p:nvPr>
        </p:nvSpPr>
        <p:spPr/>
        <p:txBody>
          <a:bodyPr/>
          <a:lstStyle/>
          <a:p>
            <a:fld id="{92A516FB-9D68-47B8-BEB7-34453786323D}" type="datetime1">
              <a:rPr lang="da-DK" smtClean="0"/>
              <a:t>08-04-2024</a:t>
            </a:fld>
            <a:endParaRPr lang="da-DK"/>
          </a:p>
        </p:txBody>
      </p:sp>
      <p:sp>
        <p:nvSpPr>
          <p:cNvPr id="5" name="Pladsholder til sidefod 4">
            <a:extLst>
              <a:ext uri="{FF2B5EF4-FFF2-40B4-BE49-F238E27FC236}">
                <a16:creationId xmlns:a16="http://schemas.microsoft.com/office/drawing/2014/main" id="{53C2030A-E4AA-28A6-4583-E9E549CD2716}"/>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BFEBD9B1-B92D-7DB0-DA7E-A95F15F23A1B}"/>
              </a:ext>
            </a:extLst>
          </p:cNvPr>
          <p:cNvSpPr>
            <a:spLocks noGrp="1"/>
          </p:cNvSpPr>
          <p:nvPr>
            <p:ph type="sldNum" sz="quarter" idx="12"/>
          </p:nvPr>
        </p:nvSpPr>
        <p:spPr/>
        <p:txBody>
          <a:bodyPr/>
          <a:lstStyle/>
          <a:p>
            <a:fld id="{F64D9711-E2F1-4010-9E5D-6605457BFF7B}" type="slidenum">
              <a:rPr lang="da-DK" smtClean="0"/>
              <a:t>‹nr.›</a:t>
            </a:fld>
            <a:endParaRPr lang="da-DK"/>
          </a:p>
        </p:txBody>
      </p:sp>
    </p:spTree>
    <p:extLst>
      <p:ext uri="{BB962C8B-B14F-4D97-AF65-F5344CB8AC3E}">
        <p14:creationId xmlns:p14="http://schemas.microsoft.com/office/powerpoint/2010/main" val="38521431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E9394DA-95D0-15BB-F82C-B6918E08C11D}"/>
              </a:ext>
            </a:extLst>
          </p:cNvPr>
          <p:cNvSpPr>
            <a:spLocks noGrp="1"/>
          </p:cNvSpPr>
          <p:nvPr>
            <p:ph type="title"/>
          </p:nvPr>
        </p:nvSpPr>
        <p:spPr>
          <a:xfrm>
            <a:off x="831850" y="1709738"/>
            <a:ext cx="10515600" cy="2852737"/>
          </a:xfrm>
        </p:spPr>
        <p:txBody>
          <a:bodyPr anchor="b"/>
          <a:lstStyle>
            <a:lvl1pPr>
              <a:defRPr sz="6000"/>
            </a:lvl1pPr>
          </a:lstStyle>
          <a:p>
            <a:r>
              <a:rPr lang="da-DK"/>
              <a:t>Klik for at redigere titeltypografien i masteren</a:t>
            </a:r>
          </a:p>
        </p:txBody>
      </p:sp>
      <p:sp>
        <p:nvSpPr>
          <p:cNvPr id="3" name="Pladsholder til tekst 2">
            <a:extLst>
              <a:ext uri="{FF2B5EF4-FFF2-40B4-BE49-F238E27FC236}">
                <a16:creationId xmlns:a16="http://schemas.microsoft.com/office/drawing/2014/main" id="{AD1E50E1-3E27-72E7-7DC3-5D4BE23CE59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Klik for at redigere teksttypografierne i masteren</a:t>
            </a:r>
          </a:p>
        </p:txBody>
      </p:sp>
      <p:sp>
        <p:nvSpPr>
          <p:cNvPr id="4" name="Pladsholder til dato 3">
            <a:extLst>
              <a:ext uri="{FF2B5EF4-FFF2-40B4-BE49-F238E27FC236}">
                <a16:creationId xmlns:a16="http://schemas.microsoft.com/office/drawing/2014/main" id="{693C0CB4-8A23-7561-80E0-9C0D193194DB}"/>
              </a:ext>
            </a:extLst>
          </p:cNvPr>
          <p:cNvSpPr>
            <a:spLocks noGrp="1"/>
          </p:cNvSpPr>
          <p:nvPr>
            <p:ph type="dt" sz="half" idx="10"/>
          </p:nvPr>
        </p:nvSpPr>
        <p:spPr/>
        <p:txBody>
          <a:bodyPr/>
          <a:lstStyle/>
          <a:p>
            <a:fld id="{2838B869-5F17-4FCD-B23F-08111E6F054F}" type="datetime1">
              <a:rPr lang="da-DK" smtClean="0"/>
              <a:t>08-04-2024</a:t>
            </a:fld>
            <a:endParaRPr lang="da-DK"/>
          </a:p>
        </p:txBody>
      </p:sp>
      <p:sp>
        <p:nvSpPr>
          <p:cNvPr id="5" name="Pladsholder til sidefod 4">
            <a:extLst>
              <a:ext uri="{FF2B5EF4-FFF2-40B4-BE49-F238E27FC236}">
                <a16:creationId xmlns:a16="http://schemas.microsoft.com/office/drawing/2014/main" id="{A0E9D3BC-7E2A-76EA-6CB2-CFC30694867B}"/>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1286746C-AE68-EB5B-85F9-5779B41265A0}"/>
              </a:ext>
            </a:extLst>
          </p:cNvPr>
          <p:cNvSpPr>
            <a:spLocks noGrp="1"/>
          </p:cNvSpPr>
          <p:nvPr>
            <p:ph type="sldNum" sz="quarter" idx="12"/>
          </p:nvPr>
        </p:nvSpPr>
        <p:spPr/>
        <p:txBody>
          <a:bodyPr/>
          <a:lstStyle/>
          <a:p>
            <a:fld id="{F64D9711-E2F1-4010-9E5D-6605457BFF7B}" type="slidenum">
              <a:rPr lang="da-DK" smtClean="0"/>
              <a:t>‹nr.›</a:t>
            </a:fld>
            <a:endParaRPr lang="da-DK"/>
          </a:p>
        </p:txBody>
      </p:sp>
    </p:spTree>
    <p:extLst>
      <p:ext uri="{BB962C8B-B14F-4D97-AF65-F5344CB8AC3E}">
        <p14:creationId xmlns:p14="http://schemas.microsoft.com/office/powerpoint/2010/main" val="14381572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31106F5-3065-813D-B575-C5FD49F3A166}"/>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52FD75F0-F987-6E4F-2D1F-C24AF3390DA3}"/>
              </a:ext>
            </a:extLst>
          </p:cNvPr>
          <p:cNvSpPr>
            <a:spLocks noGrp="1"/>
          </p:cNvSpPr>
          <p:nvPr>
            <p:ph sz="half" idx="1"/>
          </p:nvPr>
        </p:nvSpPr>
        <p:spPr>
          <a:xfrm>
            <a:off x="838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a:extLst>
              <a:ext uri="{FF2B5EF4-FFF2-40B4-BE49-F238E27FC236}">
                <a16:creationId xmlns:a16="http://schemas.microsoft.com/office/drawing/2014/main" id="{73ECB064-9710-8584-C80A-29CE94287628}"/>
              </a:ext>
            </a:extLst>
          </p:cNvPr>
          <p:cNvSpPr>
            <a:spLocks noGrp="1"/>
          </p:cNvSpPr>
          <p:nvPr>
            <p:ph sz="half" idx="2"/>
          </p:nvPr>
        </p:nvSpPr>
        <p:spPr>
          <a:xfrm>
            <a:off x="6172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a:extLst>
              <a:ext uri="{FF2B5EF4-FFF2-40B4-BE49-F238E27FC236}">
                <a16:creationId xmlns:a16="http://schemas.microsoft.com/office/drawing/2014/main" id="{4D7E0D3B-57F3-C9CD-BF41-19984674A591}"/>
              </a:ext>
            </a:extLst>
          </p:cNvPr>
          <p:cNvSpPr>
            <a:spLocks noGrp="1"/>
          </p:cNvSpPr>
          <p:nvPr>
            <p:ph type="dt" sz="half" idx="10"/>
          </p:nvPr>
        </p:nvSpPr>
        <p:spPr/>
        <p:txBody>
          <a:bodyPr/>
          <a:lstStyle/>
          <a:p>
            <a:fld id="{9F7AC4CB-3082-43C4-90B3-8774106CD282}" type="datetime1">
              <a:rPr lang="da-DK" smtClean="0"/>
              <a:t>08-04-2024</a:t>
            </a:fld>
            <a:endParaRPr lang="da-DK"/>
          </a:p>
        </p:txBody>
      </p:sp>
      <p:sp>
        <p:nvSpPr>
          <p:cNvPr id="6" name="Pladsholder til sidefod 5">
            <a:extLst>
              <a:ext uri="{FF2B5EF4-FFF2-40B4-BE49-F238E27FC236}">
                <a16:creationId xmlns:a16="http://schemas.microsoft.com/office/drawing/2014/main" id="{5C4BB5D7-707C-2DB0-4008-D732D0098736}"/>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81C6BD53-9357-18F1-30C2-7151A010137D}"/>
              </a:ext>
            </a:extLst>
          </p:cNvPr>
          <p:cNvSpPr>
            <a:spLocks noGrp="1"/>
          </p:cNvSpPr>
          <p:nvPr>
            <p:ph type="sldNum" sz="quarter" idx="12"/>
          </p:nvPr>
        </p:nvSpPr>
        <p:spPr/>
        <p:txBody>
          <a:bodyPr/>
          <a:lstStyle/>
          <a:p>
            <a:fld id="{F64D9711-E2F1-4010-9E5D-6605457BFF7B}" type="slidenum">
              <a:rPr lang="da-DK" smtClean="0"/>
              <a:t>‹nr.›</a:t>
            </a:fld>
            <a:endParaRPr lang="da-DK"/>
          </a:p>
        </p:txBody>
      </p:sp>
    </p:spTree>
    <p:extLst>
      <p:ext uri="{BB962C8B-B14F-4D97-AF65-F5344CB8AC3E}">
        <p14:creationId xmlns:p14="http://schemas.microsoft.com/office/powerpoint/2010/main" val="1733088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D473FD7-480C-AB84-E8E5-92C9DDB33725}"/>
              </a:ext>
            </a:extLst>
          </p:cNvPr>
          <p:cNvSpPr>
            <a:spLocks noGrp="1"/>
          </p:cNvSpPr>
          <p:nvPr>
            <p:ph type="title"/>
          </p:nvPr>
        </p:nvSpPr>
        <p:spPr>
          <a:xfrm>
            <a:off x="839788" y="365125"/>
            <a:ext cx="10515600" cy="1325563"/>
          </a:xfrm>
        </p:spPr>
        <p:txBody>
          <a:bodyPr/>
          <a:lstStyle/>
          <a:p>
            <a:r>
              <a:rPr lang="da-DK"/>
              <a:t>Klik for at redigere titeltypografien i masteren</a:t>
            </a:r>
          </a:p>
        </p:txBody>
      </p:sp>
      <p:sp>
        <p:nvSpPr>
          <p:cNvPr id="3" name="Pladsholder til tekst 2">
            <a:extLst>
              <a:ext uri="{FF2B5EF4-FFF2-40B4-BE49-F238E27FC236}">
                <a16:creationId xmlns:a16="http://schemas.microsoft.com/office/drawing/2014/main" id="{E06D142F-2937-E118-207F-AFECA45D323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4" name="Pladsholder til indhold 3">
            <a:extLst>
              <a:ext uri="{FF2B5EF4-FFF2-40B4-BE49-F238E27FC236}">
                <a16:creationId xmlns:a16="http://schemas.microsoft.com/office/drawing/2014/main" id="{1C23179F-3CFB-3EDC-EAA6-7E8E522E6EDD}"/>
              </a:ext>
            </a:extLst>
          </p:cNvPr>
          <p:cNvSpPr>
            <a:spLocks noGrp="1"/>
          </p:cNvSpPr>
          <p:nvPr>
            <p:ph sz="half" idx="2"/>
          </p:nvPr>
        </p:nvSpPr>
        <p:spPr>
          <a:xfrm>
            <a:off x="839788" y="2505075"/>
            <a:ext cx="5157787"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a:extLst>
              <a:ext uri="{FF2B5EF4-FFF2-40B4-BE49-F238E27FC236}">
                <a16:creationId xmlns:a16="http://schemas.microsoft.com/office/drawing/2014/main" id="{26F141F4-594C-F9BF-ABC4-C0F5FF17BCF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6" name="Pladsholder til indhold 5">
            <a:extLst>
              <a:ext uri="{FF2B5EF4-FFF2-40B4-BE49-F238E27FC236}">
                <a16:creationId xmlns:a16="http://schemas.microsoft.com/office/drawing/2014/main" id="{5D49F5CC-0895-B7BF-590A-2C039F952A3A}"/>
              </a:ext>
            </a:extLst>
          </p:cNvPr>
          <p:cNvSpPr>
            <a:spLocks noGrp="1"/>
          </p:cNvSpPr>
          <p:nvPr>
            <p:ph sz="quarter" idx="4"/>
          </p:nvPr>
        </p:nvSpPr>
        <p:spPr>
          <a:xfrm>
            <a:off x="6172200" y="2505075"/>
            <a:ext cx="5183188"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6">
            <a:extLst>
              <a:ext uri="{FF2B5EF4-FFF2-40B4-BE49-F238E27FC236}">
                <a16:creationId xmlns:a16="http://schemas.microsoft.com/office/drawing/2014/main" id="{22A797F7-A59B-90C9-0A72-1BFD805996D7}"/>
              </a:ext>
            </a:extLst>
          </p:cNvPr>
          <p:cNvSpPr>
            <a:spLocks noGrp="1"/>
          </p:cNvSpPr>
          <p:nvPr>
            <p:ph type="dt" sz="half" idx="10"/>
          </p:nvPr>
        </p:nvSpPr>
        <p:spPr/>
        <p:txBody>
          <a:bodyPr/>
          <a:lstStyle/>
          <a:p>
            <a:fld id="{C3BF3397-2917-414C-966F-2C1EF463555A}" type="datetime1">
              <a:rPr lang="da-DK" smtClean="0"/>
              <a:t>08-04-2024</a:t>
            </a:fld>
            <a:endParaRPr lang="da-DK"/>
          </a:p>
        </p:txBody>
      </p:sp>
      <p:sp>
        <p:nvSpPr>
          <p:cNvPr id="8" name="Pladsholder til sidefod 7">
            <a:extLst>
              <a:ext uri="{FF2B5EF4-FFF2-40B4-BE49-F238E27FC236}">
                <a16:creationId xmlns:a16="http://schemas.microsoft.com/office/drawing/2014/main" id="{C5383223-0F2B-7C57-3C2A-C4D9E8FA76D9}"/>
              </a:ext>
            </a:extLst>
          </p:cNvPr>
          <p:cNvSpPr>
            <a:spLocks noGrp="1"/>
          </p:cNvSpPr>
          <p:nvPr>
            <p:ph type="ftr" sz="quarter" idx="11"/>
          </p:nvPr>
        </p:nvSpPr>
        <p:spPr/>
        <p:txBody>
          <a:bodyPr/>
          <a:lstStyle/>
          <a:p>
            <a:endParaRPr lang="da-DK"/>
          </a:p>
        </p:txBody>
      </p:sp>
      <p:sp>
        <p:nvSpPr>
          <p:cNvPr id="9" name="Pladsholder til slidenummer 8">
            <a:extLst>
              <a:ext uri="{FF2B5EF4-FFF2-40B4-BE49-F238E27FC236}">
                <a16:creationId xmlns:a16="http://schemas.microsoft.com/office/drawing/2014/main" id="{E821B51B-F4B5-378F-2C8E-410419183532}"/>
              </a:ext>
            </a:extLst>
          </p:cNvPr>
          <p:cNvSpPr>
            <a:spLocks noGrp="1"/>
          </p:cNvSpPr>
          <p:nvPr>
            <p:ph type="sldNum" sz="quarter" idx="12"/>
          </p:nvPr>
        </p:nvSpPr>
        <p:spPr/>
        <p:txBody>
          <a:bodyPr/>
          <a:lstStyle/>
          <a:p>
            <a:fld id="{F64D9711-E2F1-4010-9E5D-6605457BFF7B}" type="slidenum">
              <a:rPr lang="da-DK" smtClean="0"/>
              <a:t>‹nr.›</a:t>
            </a:fld>
            <a:endParaRPr lang="da-DK"/>
          </a:p>
        </p:txBody>
      </p:sp>
    </p:spTree>
    <p:extLst>
      <p:ext uri="{BB962C8B-B14F-4D97-AF65-F5344CB8AC3E}">
        <p14:creationId xmlns:p14="http://schemas.microsoft.com/office/powerpoint/2010/main" val="40964403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05854BD-7D55-A72D-8070-FC2ED572DBCD}"/>
              </a:ext>
            </a:extLst>
          </p:cNvPr>
          <p:cNvSpPr>
            <a:spLocks noGrp="1"/>
          </p:cNvSpPr>
          <p:nvPr>
            <p:ph type="title"/>
          </p:nvPr>
        </p:nvSpPr>
        <p:spPr/>
        <p:txBody>
          <a:bodyPr/>
          <a:lstStyle/>
          <a:p>
            <a:r>
              <a:rPr lang="da-DK"/>
              <a:t>Klik for at redigere titeltypografien i masteren</a:t>
            </a:r>
          </a:p>
        </p:txBody>
      </p:sp>
      <p:sp>
        <p:nvSpPr>
          <p:cNvPr id="3" name="Pladsholder til dato 2">
            <a:extLst>
              <a:ext uri="{FF2B5EF4-FFF2-40B4-BE49-F238E27FC236}">
                <a16:creationId xmlns:a16="http://schemas.microsoft.com/office/drawing/2014/main" id="{58200E54-111C-1B44-155D-F5907D00AF9B}"/>
              </a:ext>
            </a:extLst>
          </p:cNvPr>
          <p:cNvSpPr>
            <a:spLocks noGrp="1"/>
          </p:cNvSpPr>
          <p:nvPr>
            <p:ph type="dt" sz="half" idx="10"/>
          </p:nvPr>
        </p:nvSpPr>
        <p:spPr/>
        <p:txBody>
          <a:bodyPr/>
          <a:lstStyle/>
          <a:p>
            <a:fld id="{52A3528D-CD32-4311-BED6-564D7990CB5A}" type="datetime1">
              <a:rPr lang="da-DK" smtClean="0"/>
              <a:t>08-04-2024</a:t>
            </a:fld>
            <a:endParaRPr lang="da-DK"/>
          </a:p>
        </p:txBody>
      </p:sp>
      <p:sp>
        <p:nvSpPr>
          <p:cNvPr id="4" name="Pladsholder til sidefod 3">
            <a:extLst>
              <a:ext uri="{FF2B5EF4-FFF2-40B4-BE49-F238E27FC236}">
                <a16:creationId xmlns:a16="http://schemas.microsoft.com/office/drawing/2014/main" id="{9CAA3BAA-B00E-CCBB-EA68-7ED98A4138D8}"/>
              </a:ext>
            </a:extLst>
          </p:cNvPr>
          <p:cNvSpPr>
            <a:spLocks noGrp="1"/>
          </p:cNvSpPr>
          <p:nvPr>
            <p:ph type="ftr" sz="quarter" idx="11"/>
          </p:nvPr>
        </p:nvSpPr>
        <p:spPr/>
        <p:txBody>
          <a:bodyPr/>
          <a:lstStyle/>
          <a:p>
            <a:endParaRPr lang="da-DK"/>
          </a:p>
        </p:txBody>
      </p:sp>
      <p:sp>
        <p:nvSpPr>
          <p:cNvPr id="5" name="Pladsholder til slidenummer 4">
            <a:extLst>
              <a:ext uri="{FF2B5EF4-FFF2-40B4-BE49-F238E27FC236}">
                <a16:creationId xmlns:a16="http://schemas.microsoft.com/office/drawing/2014/main" id="{9254342D-C2ED-C5F6-98A4-A81C5939C457}"/>
              </a:ext>
            </a:extLst>
          </p:cNvPr>
          <p:cNvSpPr>
            <a:spLocks noGrp="1"/>
          </p:cNvSpPr>
          <p:nvPr>
            <p:ph type="sldNum" sz="quarter" idx="12"/>
          </p:nvPr>
        </p:nvSpPr>
        <p:spPr/>
        <p:txBody>
          <a:bodyPr/>
          <a:lstStyle/>
          <a:p>
            <a:fld id="{F64D9711-E2F1-4010-9E5D-6605457BFF7B}" type="slidenum">
              <a:rPr lang="da-DK" smtClean="0"/>
              <a:t>‹nr.›</a:t>
            </a:fld>
            <a:endParaRPr lang="da-DK"/>
          </a:p>
        </p:txBody>
      </p:sp>
    </p:spTree>
    <p:extLst>
      <p:ext uri="{BB962C8B-B14F-4D97-AF65-F5344CB8AC3E}">
        <p14:creationId xmlns:p14="http://schemas.microsoft.com/office/powerpoint/2010/main" val="2614706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875199FB-D815-AABD-2556-40226A008B36}"/>
              </a:ext>
            </a:extLst>
          </p:cNvPr>
          <p:cNvSpPr>
            <a:spLocks noGrp="1"/>
          </p:cNvSpPr>
          <p:nvPr>
            <p:ph type="dt" sz="half" idx="10"/>
          </p:nvPr>
        </p:nvSpPr>
        <p:spPr/>
        <p:txBody>
          <a:bodyPr/>
          <a:lstStyle/>
          <a:p>
            <a:fld id="{F6456759-5324-4C6E-A7B5-E583BA5FC547}" type="datetime1">
              <a:rPr lang="da-DK" smtClean="0"/>
              <a:t>08-04-2024</a:t>
            </a:fld>
            <a:endParaRPr lang="da-DK"/>
          </a:p>
        </p:txBody>
      </p:sp>
      <p:sp>
        <p:nvSpPr>
          <p:cNvPr id="3" name="Pladsholder til sidefod 2">
            <a:extLst>
              <a:ext uri="{FF2B5EF4-FFF2-40B4-BE49-F238E27FC236}">
                <a16:creationId xmlns:a16="http://schemas.microsoft.com/office/drawing/2014/main" id="{14EFC8C3-2FC0-E8A0-9201-CE5012033488}"/>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3CFBD2CD-9E5C-BDAE-8EEA-EA47B0C9B024}"/>
              </a:ext>
            </a:extLst>
          </p:cNvPr>
          <p:cNvSpPr>
            <a:spLocks noGrp="1"/>
          </p:cNvSpPr>
          <p:nvPr>
            <p:ph type="sldNum" sz="quarter" idx="12"/>
          </p:nvPr>
        </p:nvSpPr>
        <p:spPr/>
        <p:txBody>
          <a:bodyPr/>
          <a:lstStyle/>
          <a:p>
            <a:fld id="{F64D9711-E2F1-4010-9E5D-6605457BFF7B}" type="slidenum">
              <a:rPr lang="da-DK" smtClean="0"/>
              <a:t>‹nr.›</a:t>
            </a:fld>
            <a:endParaRPr lang="da-DK"/>
          </a:p>
        </p:txBody>
      </p:sp>
    </p:spTree>
    <p:extLst>
      <p:ext uri="{BB962C8B-B14F-4D97-AF65-F5344CB8AC3E}">
        <p14:creationId xmlns:p14="http://schemas.microsoft.com/office/powerpoint/2010/main" val="32121270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366DB5A-EF9E-5839-2308-53F08EB89EF7}"/>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indhold 2">
            <a:extLst>
              <a:ext uri="{FF2B5EF4-FFF2-40B4-BE49-F238E27FC236}">
                <a16:creationId xmlns:a16="http://schemas.microsoft.com/office/drawing/2014/main" id="{84203055-8823-8786-3C72-9BF48EFECA0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a:extLst>
              <a:ext uri="{FF2B5EF4-FFF2-40B4-BE49-F238E27FC236}">
                <a16:creationId xmlns:a16="http://schemas.microsoft.com/office/drawing/2014/main" id="{79111A8F-6917-F721-4DB6-EA25110FDD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29CB84A8-6C91-015E-5246-6F50E8F45927}"/>
              </a:ext>
            </a:extLst>
          </p:cNvPr>
          <p:cNvSpPr>
            <a:spLocks noGrp="1"/>
          </p:cNvSpPr>
          <p:nvPr>
            <p:ph type="dt" sz="half" idx="10"/>
          </p:nvPr>
        </p:nvSpPr>
        <p:spPr/>
        <p:txBody>
          <a:bodyPr/>
          <a:lstStyle/>
          <a:p>
            <a:fld id="{5A415757-3573-463C-9215-BFE7BAA0D271}" type="datetime1">
              <a:rPr lang="da-DK" smtClean="0"/>
              <a:t>08-04-2024</a:t>
            </a:fld>
            <a:endParaRPr lang="da-DK"/>
          </a:p>
        </p:txBody>
      </p:sp>
      <p:sp>
        <p:nvSpPr>
          <p:cNvPr id="6" name="Pladsholder til sidefod 5">
            <a:extLst>
              <a:ext uri="{FF2B5EF4-FFF2-40B4-BE49-F238E27FC236}">
                <a16:creationId xmlns:a16="http://schemas.microsoft.com/office/drawing/2014/main" id="{B9DA2791-2A47-CF15-871C-263CF05D600D}"/>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A01840E8-1006-3F0A-7F3B-4297307079C2}"/>
              </a:ext>
            </a:extLst>
          </p:cNvPr>
          <p:cNvSpPr>
            <a:spLocks noGrp="1"/>
          </p:cNvSpPr>
          <p:nvPr>
            <p:ph type="sldNum" sz="quarter" idx="12"/>
          </p:nvPr>
        </p:nvSpPr>
        <p:spPr/>
        <p:txBody>
          <a:bodyPr/>
          <a:lstStyle/>
          <a:p>
            <a:fld id="{F64D9711-E2F1-4010-9E5D-6605457BFF7B}" type="slidenum">
              <a:rPr lang="da-DK" smtClean="0"/>
              <a:t>‹nr.›</a:t>
            </a:fld>
            <a:endParaRPr lang="da-DK"/>
          </a:p>
        </p:txBody>
      </p:sp>
    </p:spTree>
    <p:extLst>
      <p:ext uri="{BB962C8B-B14F-4D97-AF65-F5344CB8AC3E}">
        <p14:creationId xmlns:p14="http://schemas.microsoft.com/office/powerpoint/2010/main" val="26926046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470B932-FB4A-4D9B-4ABC-089BCED1320C}"/>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billede 2">
            <a:extLst>
              <a:ext uri="{FF2B5EF4-FFF2-40B4-BE49-F238E27FC236}">
                <a16:creationId xmlns:a16="http://schemas.microsoft.com/office/drawing/2014/main" id="{AC00E030-6340-DA0F-2963-ACF91815111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a:extLst>
              <a:ext uri="{FF2B5EF4-FFF2-40B4-BE49-F238E27FC236}">
                <a16:creationId xmlns:a16="http://schemas.microsoft.com/office/drawing/2014/main" id="{C6CB910A-4642-F5F5-4E11-0FDF9B57704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F124A634-20A6-B330-C0D0-833284318510}"/>
              </a:ext>
            </a:extLst>
          </p:cNvPr>
          <p:cNvSpPr>
            <a:spLocks noGrp="1"/>
          </p:cNvSpPr>
          <p:nvPr>
            <p:ph type="dt" sz="half" idx="10"/>
          </p:nvPr>
        </p:nvSpPr>
        <p:spPr/>
        <p:txBody>
          <a:bodyPr/>
          <a:lstStyle/>
          <a:p>
            <a:fld id="{398C2E70-BA86-4543-B364-976FA5F9DBB7}" type="datetime1">
              <a:rPr lang="da-DK" smtClean="0"/>
              <a:t>08-04-2024</a:t>
            </a:fld>
            <a:endParaRPr lang="da-DK"/>
          </a:p>
        </p:txBody>
      </p:sp>
      <p:sp>
        <p:nvSpPr>
          <p:cNvPr id="6" name="Pladsholder til sidefod 5">
            <a:extLst>
              <a:ext uri="{FF2B5EF4-FFF2-40B4-BE49-F238E27FC236}">
                <a16:creationId xmlns:a16="http://schemas.microsoft.com/office/drawing/2014/main" id="{039846D6-2722-57FB-1227-4C9AC53F91FE}"/>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EC14CF52-C426-5A8D-0EEE-7AA6321C9B7A}"/>
              </a:ext>
            </a:extLst>
          </p:cNvPr>
          <p:cNvSpPr>
            <a:spLocks noGrp="1"/>
          </p:cNvSpPr>
          <p:nvPr>
            <p:ph type="sldNum" sz="quarter" idx="12"/>
          </p:nvPr>
        </p:nvSpPr>
        <p:spPr/>
        <p:txBody>
          <a:bodyPr/>
          <a:lstStyle/>
          <a:p>
            <a:fld id="{F64D9711-E2F1-4010-9E5D-6605457BFF7B}" type="slidenum">
              <a:rPr lang="da-DK" smtClean="0"/>
              <a:t>‹nr.›</a:t>
            </a:fld>
            <a:endParaRPr lang="da-DK"/>
          </a:p>
        </p:txBody>
      </p:sp>
    </p:spTree>
    <p:extLst>
      <p:ext uri="{BB962C8B-B14F-4D97-AF65-F5344CB8AC3E}">
        <p14:creationId xmlns:p14="http://schemas.microsoft.com/office/powerpoint/2010/main" val="28535247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A4488B57-2B47-5F1A-4708-464F2485F18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a:t>Klik for at redigere titeltypografien i masteren</a:t>
            </a:r>
          </a:p>
        </p:txBody>
      </p:sp>
      <p:sp>
        <p:nvSpPr>
          <p:cNvPr id="3" name="Pladsholder til tekst 2">
            <a:extLst>
              <a:ext uri="{FF2B5EF4-FFF2-40B4-BE49-F238E27FC236}">
                <a16:creationId xmlns:a16="http://schemas.microsoft.com/office/drawing/2014/main" id="{BE125022-24D5-28D1-5E45-1D3C5641C64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4AB80AB2-1DF1-54B3-E1F6-6996F10D1E3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42CC45-FF81-4F3B-8DA4-2D9AE95C1757}" type="datetime1">
              <a:rPr lang="da-DK" smtClean="0"/>
              <a:t>08-04-2024</a:t>
            </a:fld>
            <a:endParaRPr lang="da-DK"/>
          </a:p>
        </p:txBody>
      </p:sp>
      <p:sp>
        <p:nvSpPr>
          <p:cNvPr id="5" name="Pladsholder til sidefod 4">
            <a:extLst>
              <a:ext uri="{FF2B5EF4-FFF2-40B4-BE49-F238E27FC236}">
                <a16:creationId xmlns:a16="http://schemas.microsoft.com/office/drawing/2014/main" id="{16DC1D2E-6353-B11D-8649-CC1D0D0A820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a:p>
        </p:txBody>
      </p:sp>
      <p:sp>
        <p:nvSpPr>
          <p:cNvPr id="6" name="Pladsholder til slidenummer 5">
            <a:extLst>
              <a:ext uri="{FF2B5EF4-FFF2-40B4-BE49-F238E27FC236}">
                <a16:creationId xmlns:a16="http://schemas.microsoft.com/office/drawing/2014/main" id="{212E958D-6080-AD6F-1341-C8C64396898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64D9711-E2F1-4010-9E5D-6605457BFF7B}" type="slidenum">
              <a:rPr lang="da-DK" smtClean="0"/>
              <a:t>‹nr.›</a:t>
            </a:fld>
            <a:endParaRPr lang="da-DK"/>
          </a:p>
        </p:txBody>
      </p:sp>
    </p:spTree>
    <p:extLst>
      <p:ext uri="{BB962C8B-B14F-4D97-AF65-F5344CB8AC3E}">
        <p14:creationId xmlns:p14="http://schemas.microsoft.com/office/powerpoint/2010/main" val="10464431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g"/><Relationship Id="rId2" Type="http://schemas.microsoft.com/office/2018/10/relationships/comments" Target="../comments/modernComment_10D_BD8AFE52.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1.sv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jp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8/10/relationships/comments" Target="../comments/modernComment_117_71D2D7D6.xml"/><Relationship Id="rId1" Type="http://schemas.openxmlformats.org/officeDocument/2006/relationships/slideLayout" Target="../slideLayouts/slideLayout2.xml"/><Relationship Id="rId4" Type="http://schemas.openxmlformats.org/officeDocument/2006/relationships/image" Target="../media/image17.emf"/></Relationships>
</file>

<file path=ppt/slides/_rels/slide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slideLayout" Target="../slideLayouts/slideLayout2.xml"/><Relationship Id="rId1" Type="http://schemas.openxmlformats.org/officeDocument/2006/relationships/themeOverride" Target="../theme/themeOverride1.xml"/><Relationship Id="rId4" Type="http://schemas.openxmlformats.org/officeDocument/2006/relationships/image" Target="../media/image19.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Tekstfelt 13">
            <a:extLst>
              <a:ext uri="{FF2B5EF4-FFF2-40B4-BE49-F238E27FC236}">
                <a16:creationId xmlns:a16="http://schemas.microsoft.com/office/drawing/2014/main" id="{8E07637B-4A9F-10E0-CBB4-118433004265}"/>
              </a:ext>
            </a:extLst>
          </p:cNvPr>
          <p:cNvSpPr txBox="1"/>
          <p:nvPr/>
        </p:nvSpPr>
        <p:spPr>
          <a:xfrm>
            <a:off x="522883" y="5100915"/>
            <a:ext cx="7531101" cy="646331"/>
          </a:xfrm>
          <a:prstGeom prst="rect">
            <a:avLst/>
          </a:prstGeom>
          <a:noFill/>
        </p:spPr>
        <p:txBody>
          <a:bodyPr wrap="none" rtlCol="0">
            <a:spAutoFit/>
          </a:bodyPr>
          <a:lstStyle/>
          <a:p>
            <a:r>
              <a:rPr lang="en-GB" sz="3600">
                <a:solidFill>
                  <a:schemeClr val="bg1">
                    <a:lumMod val="95000"/>
                  </a:schemeClr>
                </a:solidFill>
                <a:effectLst>
                  <a:outerShdw blurRad="50800" dist="50800" dir="5400000" sx="101000" sy="101000" algn="ctr" rotWithShape="0">
                    <a:schemeClr val="tx1">
                      <a:alpha val="23000"/>
                    </a:schemeClr>
                  </a:outerShdw>
                </a:effectLst>
                <a:latin typeface="Core Sans D 55 Bold" panose="020B0803030302020204" pitchFamily="34" charset="0"/>
              </a:rPr>
              <a:t>Great adventures with a clear conscience</a:t>
            </a:r>
          </a:p>
        </p:txBody>
      </p:sp>
      <p:sp>
        <p:nvSpPr>
          <p:cNvPr id="2" name="Tekstfelt 1">
            <a:extLst>
              <a:ext uri="{FF2B5EF4-FFF2-40B4-BE49-F238E27FC236}">
                <a16:creationId xmlns:a16="http://schemas.microsoft.com/office/drawing/2014/main" id="{2A8405C8-1A25-34DD-C89B-C2F508EA0FD5}"/>
              </a:ext>
            </a:extLst>
          </p:cNvPr>
          <p:cNvSpPr txBox="1"/>
          <p:nvPr/>
        </p:nvSpPr>
        <p:spPr>
          <a:xfrm>
            <a:off x="551458" y="5683196"/>
            <a:ext cx="7723862" cy="384721"/>
          </a:xfrm>
          <a:prstGeom prst="rect">
            <a:avLst/>
          </a:prstGeom>
          <a:noFill/>
        </p:spPr>
        <p:txBody>
          <a:bodyPr wrap="square" rtlCol="0">
            <a:spAutoFit/>
          </a:bodyPr>
          <a:lstStyle/>
          <a:p>
            <a:r>
              <a:rPr lang="en-GB" sz="1900">
                <a:solidFill>
                  <a:schemeClr val="bg1">
                    <a:lumMod val="95000"/>
                  </a:schemeClr>
                </a:solidFill>
                <a:effectLst>
                  <a:outerShdw blurRad="50800" dist="50800" dir="5400000" algn="ctr" rotWithShape="0">
                    <a:schemeClr val="tx1">
                      <a:alpha val="20000"/>
                    </a:schemeClr>
                  </a:outerShdw>
                </a:effectLst>
                <a:latin typeface="Core Sans D 55 Bold" panose="020B0803030302020204" pitchFamily="34" charset="0"/>
              </a:rPr>
              <a:t>Sustainability Report 2023: Results and future ambitions</a:t>
            </a:r>
          </a:p>
        </p:txBody>
      </p:sp>
      <p:sp>
        <p:nvSpPr>
          <p:cNvPr id="3" name="Rektangel 2">
            <a:extLst>
              <a:ext uri="{FF2B5EF4-FFF2-40B4-BE49-F238E27FC236}">
                <a16:creationId xmlns:a16="http://schemas.microsoft.com/office/drawing/2014/main" id="{A2AFA218-D737-8660-29B4-FACBCFC67C8A}"/>
              </a:ext>
            </a:extLst>
          </p:cNvPr>
          <p:cNvSpPr/>
          <p:nvPr/>
        </p:nvSpPr>
        <p:spPr>
          <a:xfrm>
            <a:off x="652116" y="6169271"/>
            <a:ext cx="856644" cy="272316"/>
          </a:xfrm>
          <a:prstGeom prst="rect">
            <a:avLst/>
          </a:prstGeom>
          <a:no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chemeClr val="bg1">
                  <a:lumMod val="95000"/>
                </a:schemeClr>
              </a:solidFill>
            </a:endParaRPr>
          </a:p>
        </p:txBody>
      </p:sp>
      <p:sp>
        <p:nvSpPr>
          <p:cNvPr id="4" name="Tekstfelt 3">
            <a:extLst>
              <a:ext uri="{FF2B5EF4-FFF2-40B4-BE49-F238E27FC236}">
                <a16:creationId xmlns:a16="http://schemas.microsoft.com/office/drawing/2014/main" id="{DBC1234D-F366-8C3F-13AC-82FC5E8DF39C}"/>
              </a:ext>
            </a:extLst>
          </p:cNvPr>
          <p:cNvSpPr txBox="1"/>
          <p:nvPr/>
        </p:nvSpPr>
        <p:spPr>
          <a:xfrm>
            <a:off x="665757" y="6197730"/>
            <a:ext cx="1051947" cy="230832"/>
          </a:xfrm>
          <a:prstGeom prst="rect">
            <a:avLst/>
          </a:prstGeom>
          <a:noFill/>
        </p:spPr>
        <p:txBody>
          <a:bodyPr wrap="square" rtlCol="0">
            <a:spAutoFit/>
          </a:bodyPr>
          <a:lstStyle/>
          <a:p>
            <a:r>
              <a:rPr lang="en-GB" sz="900" dirty="0">
                <a:solidFill>
                  <a:schemeClr val="bg1">
                    <a:lumMod val="95000"/>
                  </a:schemeClr>
                </a:solidFill>
              </a:rPr>
              <a:t>February 2024</a:t>
            </a:r>
          </a:p>
        </p:txBody>
      </p:sp>
      <p:pic>
        <p:nvPicPr>
          <p:cNvPr id="5" name="Billede 4">
            <a:extLst>
              <a:ext uri="{FF2B5EF4-FFF2-40B4-BE49-F238E27FC236}">
                <a16:creationId xmlns:a16="http://schemas.microsoft.com/office/drawing/2014/main" id="{9521BCE0-2D0A-EE21-474B-9FCFA0F9642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51482" y="376646"/>
            <a:ext cx="2654233" cy="557368"/>
          </a:xfrm>
          <a:prstGeom prst="rect">
            <a:avLst/>
          </a:prstGeom>
          <a:effectLst>
            <a:outerShdw blurRad="355600" dist="50800" dir="5400000" algn="ctr" rotWithShape="0">
              <a:schemeClr val="tx1">
                <a:alpha val="27000"/>
              </a:schemeClr>
            </a:outerShdw>
          </a:effectLst>
        </p:spPr>
      </p:pic>
    </p:spTree>
    <p:extLst>
      <p:ext uri="{BB962C8B-B14F-4D97-AF65-F5344CB8AC3E}">
        <p14:creationId xmlns:p14="http://schemas.microsoft.com/office/powerpoint/2010/main" val="26220006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AF3E9"/>
        </a:solidFill>
        <a:effectLst/>
      </p:bgPr>
    </p:bg>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838336FA-FE91-2843-A24B-6856AED13BBD}"/>
              </a:ext>
            </a:extLst>
          </p:cNvPr>
          <p:cNvSpPr/>
          <p:nvPr/>
        </p:nvSpPr>
        <p:spPr>
          <a:xfrm>
            <a:off x="1" y="0"/>
            <a:ext cx="12192000" cy="3551702"/>
          </a:xfrm>
          <a:prstGeom prst="rect">
            <a:avLst/>
          </a:prstGeom>
          <a:blipFill dpi="0" rotWithShape="1">
            <a:blip r:embed="rId3"/>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6" name="Pladsholder til slidenummer 4">
            <a:extLst>
              <a:ext uri="{FF2B5EF4-FFF2-40B4-BE49-F238E27FC236}">
                <a16:creationId xmlns:a16="http://schemas.microsoft.com/office/drawing/2014/main" id="{392A724E-9395-4EF3-2461-E6EC8AB96B37}"/>
              </a:ext>
            </a:extLst>
          </p:cNvPr>
          <p:cNvSpPr>
            <a:spLocks noGrp="1"/>
          </p:cNvSpPr>
          <p:nvPr>
            <p:ph type="sldNum" sz="quarter" idx="12"/>
          </p:nvPr>
        </p:nvSpPr>
        <p:spPr>
          <a:xfrm>
            <a:off x="8610600" y="6356350"/>
            <a:ext cx="2743200" cy="365125"/>
          </a:xfrm>
        </p:spPr>
        <p:txBody>
          <a:bodyPr/>
          <a:lstStyle/>
          <a:p>
            <a:fld id="{F64D9711-E2F1-4010-9E5D-6605457BFF7B}" type="slidenum">
              <a:rPr lang="da-DK" smtClean="0"/>
              <a:t>10</a:t>
            </a:fld>
            <a:endParaRPr lang="da-DK"/>
          </a:p>
        </p:txBody>
      </p:sp>
      <p:sp>
        <p:nvSpPr>
          <p:cNvPr id="15" name="Tekstfelt 14">
            <a:extLst>
              <a:ext uri="{FF2B5EF4-FFF2-40B4-BE49-F238E27FC236}">
                <a16:creationId xmlns:a16="http://schemas.microsoft.com/office/drawing/2014/main" id="{8D1B7D7E-55D2-88CD-110A-485790BBCE05}"/>
              </a:ext>
            </a:extLst>
          </p:cNvPr>
          <p:cNvSpPr txBox="1"/>
          <p:nvPr/>
        </p:nvSpPr>
        <p:spPr>
          <a:xfrm>
            <a:off x="0" y="2747024"/>
            <a:ext cx="12191999" cy="630942"/>
          </a:xfrm>
          <a:prstGeom prst="rect">
            <a:avLst/>
          </a:prstGeom>
          <a:noFill/>
        </p:spPr>
        <p:txBody>
          <a:bodyPr wrap="square" rtlCol="0">
            <a:spAutoFit/>
          </a:bodyPr>
          <a:lstStyle/>
          <a:p>
            <a:pPr algn="ctr"/>
            <a:r>
              <a:rPr lang="en-GB" sz="3500">
                <a:solidFill>
                  <a:srgbClr val="FAF3E9"/>
                </a:solidFill>
                <a:latin typeface="Core Sans D 55 Bold" panose="020B0803030302020204" pitchFamily="34" charset="0"/>
              </a:rPr>
              <a:t>Animal welfare</a:t>
            </a:r>
          </a:p>
        </p:txBody>
      </p:sp>
      <p:sp>
        <p:nvSpPr>
          <p:cNvPr id="19" name="Tekstfelt 18">
            <a:extLst>
              <a:ext uri="{FF2B5EF4-FFF2-40B4-BE49-F238E27FC236}">
                <a16:creationId xmlns:a16="http://schemas.microsoft.com/office/drawing/2014/main" id="{5AF2722F-9714-6076-C025-83E7D5529212}"/>
              </a:ext>
            </a:extLst>
          </p:cNvPr>
          <p:cNvSpPr txBox="1"/>
          <p:nvPr/>
        </p:nvSpPr>
        <p:spPr>
          <a:xfrm>
            <a:off x="2133600" y="3878927"/>
            <a:ext cx="3535679" cy="2632516"/>
          </a:xfrm>
          <a:prstGeom prst="rect">
            <a:avLst/>
          </a:prstGeom>
          <a:noFill/>
        </p:spPr>
        <p:txBody>
          <a:bodyPr wrap="square" rtlCol="0">
            <a:spAutoFit/>
          </a:bodyPr>
          <a:lstStyle/>
          <a:p>
            <a:pPr>
              <a:lnSpc>
                <a:spcPct val="107000"/>
              </a:lnSpc>
              <a:spcAft>
                <a:spcPts val="800"/>
              </a:spcAft>
            </a:pPr>
            <a:r>
              <a:rPr lang="en-GB" sz="1000" dirty="0">
                <a:solidFill>
                  <a:srgbClr val="464646"/>
                </a:solidFill>
                <a:latin typeface="Core Sans D 35 Regular" panose="020B0503030302020204" pitchFamily="34" charset="0"/>
              </a:rPr>
              <a:t>In 2023, we have continued our fruitful cooperation with World Animal Protection regarding animal welfare. </a:t>
            </a:r>
          </a:p>
          <a:p>
            <a:pPr>
              <a:lnSpc>
                <a:spcPct val="107000"/>
              </a:lnSpc>
              <a:spcAft>
                <a:spcPts val="800"/>
              </a:spcAft>
            </a:pPr>
            <a:r>
              <a:rPr lang="en-GB" sz="1000" dirty="0">
                <a:solidFill>
                  <a:srgbClr val="464646"/>
                </a:solidFill>
                <a:latin typeface="Core Sans D 35 Regular" panose="020B0503030302020204" pitchFamily="34" charset="0"/>
              </a:rPr>
              <a:t>So, when you travel with TourCompass, you </a:t>
            </a:r>
            <a:r>
              <a:rPr lang="en-GB" sz="1000" u="sng" dirty="0">
                <a:solidFill>
                  <a:srgbClr val="464646"/>
                </a:solidFill>
                <a:latin typeface="Core Sans D 35 Regular" panose="020B0503030302020204" pitchFamily="34" charset="0"/>
              </a:rPr>
              <a:t>cannot</a:t>
            </a:r>
            <a:r>
              <a:rPr lang="en-GB" sz="1000" dirty="0">
                <a:solidFill>
                  <a:srgbClr val="464646"/>
                </a:solidFill>
                <a:latin typeface="Core Sans D 35 Regular" panose="020B0503030302020204" pitchFamily="34" charset="0"/>
              </a:rPr>
              <a:t>:</a:t>
            </a:r>
          </a:p>
          <a:p>
            <a:pPr marL="342900" lvl="0" indent="-342900">
              <a:lnSpc>
                <a:spcPct val="107000"/>
              </a:lnSpc>
              <a:buFont typeface="Symbol" panose="05050102010706020507" pitchFamily="18" charset="2"/>
              <a:buChar char=""/>
            </a:pPr>
            <a:r>
              <a:rPr lang="en-GB" sz="1000" dirty="0">
                <a:solidFill>
                  <a:srgbClr val="464646"/>
                </a:solidFill>
                <a:latin typeface="Core Sans D 35 Regular" panose="020B0503030302020204" pitchFamily="34" charset="0"/>
              </a:rPr>
              <a:t>Swim with dolphins in captivity</a:t>
            </a:r>
          </a:p>
          <a:p>
            <a:pPr marL="342900" lvl="0" indent="-342900">
              <a:lnSpc>
                <a:spcPct val="107000"/>
              </a:lnSpc>
              <a:buFont typeface="Symbol" panose="05050102010706020507" pitchFamily="18" charset="2"/>
              <a:buChar char=""/>
            </a:pPr>
            <a:r>
              <a:rPr lang="en-GB" sz="1000" dirty="0">
                <a:solidFill>
                  <a:srgbClr val="464646"/>
                </a:solidFill>
                <a:latin typeface="Core Sans D 35 Regular" panose="020B0503030302020204" pitchFamily="34" charset="0"/>
              </a:rPr>
              <a:t>Ride elephants</a:t>
            </a:r>
          </a:p>
          <a:p>
            <a:pPr marL="342900" lvl="0" indent="-342900">
              <a:lnSpc>
                <a:spcPct val="107000"/>
              </a:lnSpc>
              <a:buFont typeface="Symbol" panose="05050102010706020507" pitchFamily="18" charset="2"/>
              <a:buChar char=""/>
            </a:pPr>
            <a:r>
              <a:rPr lang="en-GB" sz="1000" dirty="0">
                <a:solidFill>
                  <a:srgbClr val="464646"/>
                </a:solidFill>
                <a:latin typeface="Core Sans D 35 Regular" panose="020B0503030302020204" pitchFamily="34" charset="0"/>
              </a:rPr>
              <a:t>Pat lions and cheetahs</a:t>
            </a:r>
          </a:p>
          <a:p>
            <a:pPr marL="342900" lvl="0" indent="-342900">
              <a:lnSpc>
                <a:spcPct val="107000"/>
              </a:lnSpc>
              <a:buFont typeface="Symbol" panose="05050102010706020507" pitchFamily="18" charset="2"/>
              <a:buChar char=""/>
            </a:pPr>
            <a:r>
              <a:rPr lang="en-GB" sz="1000" dirty="0">
                <a:solidFill>
                  <a:srgbClr val="464646"/>
                </a:solidFill>
                <a:latin typeface="Core Sans D 35 Regular" panose="020B0503030302020204" pitchFamily="34" charset="0"/>
              </a:rPr>
              <a:t>Take selfies with tigers</a:t>
            </a:r>
          </a:p>
          <a:p>
            <a:pPr marL="342900" lvl="0" indent="-342900">
              <a:lnSpc>
                <a:spcPct val="107000"/>
              </a:lnSpc>
              <a:spcAft>
                <a:spcPts val="800"/>
              </a:spcAft>
              <a:buFont typeface="Symbol" panose="05050102010706020507" pitchFamily="18" charset="2"/>
              <a:buChar char=""/>
            </a:pPr>
            <a:r>
              <a:rPr lang="en-GB" sz="1000" dirty="0">
                <a:solidFill>
                  <a:srgbClr val="464646"/>
                </a:solidFill>
                <a:latin typeface="Core Sans D 35 Regular" panose="020B0503030302020204" pitchFamily="34" charset="0"/>
              </a:rPr>
              <a:t>Watch monkey or bear shows</a:t>
            </a:r>
          </a:p>
          <a:p>
            <a:pPr>
              <a:lnSpc>
                <a:spcPct val="107000"/>
              </a:lnSpc>
              <a:spcAft>
                <a:spcPts val="800"/>
              </a:spcAft>
            </a:pPr>
            <a:r>
              <a:rPr lang="en-GB" sz="1000" dirty="0">
                <a:solidFill>
                  <a:srgbClr val="464646"/>
                </a:solidFill>
                <a:latin typeface="Core Sans D 35 Regular" panose="020B0503030302020204" pitchFamily="34" charset="0"/>
              </a:rPr>
              <a:t>In line with our animal welfare policy, in 2023 we removed several day excursions that we did not believe met these guidelines; diving with sharks in South Africa and the possibility of dolphin watching at Lovina in Bali. </a:t>
            </a:r>
          </a:p>
          <a:p>
            <a:pPr algn="just"/>
            <a:endParaRPr lang="da-DK" sz="1000" b="0" i="0" dirty="0">
              <a:solidFill>
                <a:srgbClr val="464646"/>
              </a:solidFill>
              <a:effectLst/>
              <a:latin typeface="Core Sans D 35 Regular" panose="020B0503030302020204" pitchFamily="34" charset="0"/>
            </a:endParaRPr>
          </a:p>
        </p:txBody>
      </p:sp>
      <p:sp>
        <p:nvSpPr>
          <p:cNvPr id="24" name="Tekstfelt 23">
            <a:extLst>
              <a:ext uri="{FF2B5EF4-FFF2-40B4-BE49-F238E27FC236}">
                <a16:creationId xmlns:a16="http://schemas.microsoft.com/office/drawing/2014/main" id="{D537BAF6-5B78-533B-BA4C-AE6F8D0891ED}"/>
              </a:ext>
            </a:extLst>
          </p:cNvPr>
          <p:cNvSpPr txBox="1"/>
          <p:nvPr/>
        </p:nvSpPr>
        <p:spPr>
          <a:xfrm>
            <a:off x="5897880" y="3878927"/>
            <a:ext cx="3871351" cy="2365263"/>
          </a:xfrm>
          <a:prstGeom prst="rect">
            <a:avLst/>
          </a:prstGeom>
          <a:noFill/>
        </p:spPr>
        <p:txBody>
          <a:bodyPr wrap="square" rtlCol="0">
            <a:spAutoFit/>
          </a:bodyPr>
          <a:lstStyle/>
          <a:p>
            <a:pPr>
              <a:lnSpc>
                <a:spcPct val="107000"/>
              </a:lnSpc>
              <a:spcAft>
                <a:spcPts val="800"/>
              </a:spcAft>
            </a:pPr>
            <a:r>
              <a:rPr lang="en-GB" sz="1000" dirty="0">
                <a:solidFill>
                  <a:srgbClr val="464646"/>
                </a:solidFill>
                <a:latin typeface="Core Sans D 35 Regular" panose="020B0503030302020204" pitchFamily="34" charset="0"/>
              </a:rPr>
              <a:t>Instead, we support responsible, well-run, animal-friendly reserves and rescue and rehabilitation centres recognised, where possible, by World Animal Protection. These help support the phasing out of wild animals in captivity, and their aim is to reintroduce the animals into their natural habitat if possible</a:t>
            </a:r>
          </a:p>
          <a:p>
            <a:pPr>
              <a:lnSpc>
                <a:spcPct val="107000"/>
              </a:lnSpc>
              <a:spcAft>
                <a:spcPts val="800"/>
              </a:spcAft>
            </a:pPr>
            <a:r>
              <a:rPr lang="en-GB" sz="1000" dirty="0">
                <a:solidFill>
                  <a:srgbClr val="464646"/>
                </a:solidFill>
                <a:latin typeface="Core Sans D 35 Regular" panose="020B0503030302020204" pitchFamily="34" charset="0"/>
              </a:rPr>
              <a:t>When you travel with TourCompass, you are thus contributing to increased focus on and demand for more animal-friendly tourism that both protects the animals and supports the work at the reserves and rescue and rehabilitation centres.</a:t>
            </a:r>
          </a:p>
          <a:p>
            <a:pPr>
              <a:lnSpc>
                <a:spcPct val="107000"/>
              </a:lnSpc>
              <a:spcAft>
                <a:spcPts val="800"/>
              </a:spcAft>
            </a:pPr>
            <a:r>
              <a:rPr lang="en-GB" sz="1000" b="1" dirty="0">
                <a:solidFill>
                  <a:srgbClr val="464646"/>
                </a:solidFill>
                <a:latin typeface="Core Sans D 35 Regular" panose="020B0503030302020204" pitchFamily="34" charset="0"/>
              </a:rPr>
              <a:t>One of our goals for 2024 is to increase our focus on biodiversity and the conservation of threatened ecosystems. </a:t>
            </a:r>
          </a:p>
          <a:p>
            <a:pPr algn="just"/>
            <a:endParaRPr lang="da-DK" sz="1000" b="0" i="0" dirty="0">
              <a:solidFill>
                <a:srgbClr val="464646"/>
              </a:solidFill>
              <a:effectLst/>
              <a:latin typeface="Open Sans" panose="020B0606030504020204" pitchFamily="34" charset="0"/>
            </a:endParaRPr>
          </a:p>
        </p:txBody>
      </p:sp>
    </p:spTree>
    <p:extLst>
      <p:ext uri="{BB962C8B-B14F-4D97-AF65-F5344CB8AC3E}">
        <p14:creationId xmlns:p14="http://schemas.microsoft.com/office/powerpoint/2010/main" val="29500864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AF3E9"/>
        </a:solidFill>
        <a:effectLst/>
      </p:bgPr>
    </p:bg>
    <p:spTree>
      <p:nvGrpSpPr>
        <p:cNvPr id="1" name=""/>
        <p:cNvGrpSpPr/>
        <p:nvPr/>
      </p:nvGrpSpPr>
      <p:grpSpPr>
        <a:xfrm>
          <a:off x="0" y="0"/>
          <a:ext cx="0" cy="0"/>
          <a:chOff x="0" y="0"/>
          <a:chExt cx="0" cy="0"/>
        </a:xfrm>
      </p:grpSpPr>
      <p:sp>
        <p:nvSpPr>
          <p:cNvPr id="7" name="Tekstfelt 6">
            <a:extLst>
              <a:ext uri="{FF2B5EF4-FFF2-40B4-BE49-F238E27FC236}">
                <a16:creationId xmlns:a16="http://schemas.microsoft.com/office/drawing/2014/main" id="{3700D99D-E7B2-CCD0-A469-EE82BAC37938}"/>
              </a:ext>
            </a:extLst>
          </p:cNvPr>
          <p:cNvSpPr txBox="1"/>
          <p:nvPr/>
        </p:nvSpPr>
        <p:spPr>
          <a:xfrm>
            <a:off x="7066808" y="1572390"/>
            <a:ext cx="4689769" cy="4933145"/>
          </a:xfrm>
          <a:prstGeom prst="rect">
            <a:avLst/>
          </a:prstGeom>
          <a:noFill/>
        </p:spPr>
        <p:txBody>
          <a:bodyPr wrap="square" rtlCol="0">
            <a:spAutoFit/>
          </a:bodyPr>
          <a:lstStyle/>
          <a:p>
            <a:pPr algn="just">
              <a:lnSpc>
                <a:spcPct val="107000"/>
              </a:lnSpc>
              <a:spcAft>
                <a:spcPts val="800"/>
              </a:spcAft>
            </a:pPr>
            <a:r>
              <a:rPr lang="en-GB" sz="1000">
                <a:solidFill>
                  <a:srgbClr val="464646"/>
                </a:solidFill>
                <a:latin typeface="Core Sans D 35 Regular" panose="020B0503030302020204" pitchFamily="34" charset="0"/>
              </a:rPr>
              <a:t>In 1986, the South African farmer Johann Roode purchased a piece of land in Limpopo province close to Kruger National Park, where he wanted to raise cattle. But things didn’t quite go to plan. Disease and (especially) predators made a big dent in his cattle population, and it didn’t take long for him to realise that the area was not suitable for cattle farming. The predators, on the other hand, thrived in the area, and instead of a cattle farm, he decided to use the land to create a private game reserve.</a:t>
            </a:r>
          </a:p>
          <a:p>
            <a:pPr algn="just">
              <a:lnSpc>
                <a:spcPct val="107000"/>
              </a:lnSpc>
              <a:spcAft>
                <a:spcPts val="800"/>
              </a:spcAft>
            </a:pPr>
            <a:r>
              <a:rPr lang="en-GB" sz="1000">
                <a:solidFill>
                  <a:srgbClr val="464646"/>
                </a:solidFill>
                <a:latin typeface="Core Sans D 35 Regular" panose="020B0503030302020204" pitchFamily="34" charset="0"/>
              </a:rPr>
              <a:t>The story could end here, but it doesn’t.</a:t>
            </a:r>
          </a:p>
          <a:p>
            <a:pPr algn="just">
              <a:lnSpc>
                <a:spcPct val="107000"/>
              </a:lnSpc>
              <a:spcAft>
                <a:spcPts val="800"/>
              </a:spcAft>
            </a:pPr>
            <a:r>
              <a:rPr lang="en-GB" sz="1000">
                <a:solidFill>
                  <a:srgbClr val="464646"/>
                </a:solidFill>
                <a:latin typeface="Core Sans D 35 Regular" panose="020B0503030302020204" pitchFamily="34" charset="0"/>
              </a:rPr>
              <a:t>Roode kept buying up land, and the game reserve grew and grew. In the same year (1993) that Nelson Mandela and F.W. de Klerk won the Nobel Peace Prize, Kapama Private Game Reserve was founded.</a:t>
            </a:r>
          </a:p>
          <a:p>
            <a:pPr algn="just">
              <a:lnSpc>
                <a:spcPct val="107000"/>
              </a:lnSpc>
              <a:spcAft>
                <a:spcPts val="800"/>
              </a:spcAft>
            </a:pPr>
            <a:r>
              <a:rPr lang="en-GB" sz="1000">
                <a:solidFill>
                  <a:srgbClr val="464646"/>
                </a:solidFill>
                <a:latin typeface="Core Sans D 35 Regular" panose="020B0503030302020204" pitchFamily="34" charset="0"/>
              </a:rPr>
              <a:t>Sustainability is in many ways at the core of Kapama’s history, and since Roode bought his piece of land, the projects have only grown – both in number and footprint.</a:t>
            </a:r>
          </a:p>
          <a:p>
            <a:pPr algn="just">
              <a:lnSpc>
                <a:spcPct val="107000"/>
              </a:lnSpc>
              <a:spcAft>
                <a:spcPts val="800"/>
              </a:spcAft>
            </a:pPr>
            <a:r>
              <a:rPr lang="en-GB" sz="1000">
                <a:solidFill>
                  <a:srgbClr val="464646"/>
                </a:solidFill>
                <a:latin typeface="Core Sans D 35 Regular" panose="020B0503030302020204" pitchFamily="34" charset="0"/>
              </a:rPr>
              <a:t>It was soon realised that if nature and wildlife were to be preserved, the local population had to be involved. Kapama has therefore initiated for a large number of projects which strengthen the local community economically. This ensures education and creates jobs, and in doing so contributes to future generations learning about the environment, nature conservation, biodiversity, etc.</a:t>
            </a:r>
          </a:p>
          <a:p>
            <a:pPr algn="just">
              <a:lnSpc>
                <a:spcPct val="107000"/>
              </a:lnSpc>
              <a:spcAft>
                <a:spcPts val="800"/>
              </a:spcAft>
            </a:pPr>
            <a:r>
              <a:rPr lang="en-GB" sz="1000">
                <a:solidFill>
                  <a:srgbClr val="464646"/>
                </a:solidFill>
                <a:latin typeface="Core Sans D 35 Regular" panose="020B0503030302020204" pitchFamily="34" charset="0"/>
              </a:rPr>
              <a:t>The lodge has installed a gigantic photovoltaic system, and works actively with waste sorting, waste water recycling, and mainly buys food from local farmers, thus avoiding long transportation, and supporting the local community. At Kapama, they think about their footprint – and about YOUR footprint, too, when you visit the lodge.</a:t>
            </a:r>
          </a:p>
          <a:p>
            <a:pPr algn="just">
              <a:lnSpc>
                <a:spcPct val="107000"/>
              </a:lnSpc>
              <a:spcAft>
                <a:spcPts val="800"/>
              </a:spcAft>
            </a:pPr>
            <a:r>
              <a:rPr lang="en-GB" sz="1000">
                <a:solidFill>
                  <a:srgbClr val="464646"/>
                </a:solidFill>
                <a:latin typeface="Core Sans D 35 Regular" panose="020B0503030302020204" pitchFamily="34" charset="0"/>
              </a:rPr>
              <a:t>As a guest, you have the opportunity to visit one of the schools that Kapama supports, and it’s possible to support the projects – just ask at the lodge!</a:t>
            </a:r>
          </a:p>
          <a:p>
            <a:pPr algn="just">
              <a:lnSpc>
                <a:spcPct val="107000"/>
              </a:lnSpc>
              <a:spcAft>
                <a:spcPts val="800"/>
              </a:spcAft>
            </a:pPr>
            <a:endParaRPr lang="da-DK" sz="1100" dirty="0">
              <a:solidFill>
                <a:srgbClr val="464646"/>
              </a:solidFill>
              <a:latin typeface="Core Sans D 35 Regular" panose="020B0503030302020204" pitchFamily="34" charset="0"/>
            </a:endParaRPr>
          </a:p>
        </p:txBody>
      </p:sp>
      <p:sp>
        <p:nvSpPr>
          <p:cNvPr id="10" name="Tekstfelt 9">
            <a:extLst>
              <a:ext uri="{FF2B5EF4-FFF2-40B4-BE49-F238E27FC236}">
                <a16:creationId xmlns:a16="http://schemas.microsoft.com/office/drawing/2014/main" id="{622E9980-932F-90AA-D4B4-59298E203447}"/>
              </a:ext>
            </a:extLst>
          </p:cNvPr>
          <p:cNvSpPr txBox="1"/>
          <p:nvPr/>
        </p:nvSpPr>
        <p:spPr>
          <a:xfrm>
            <a:off x="7040591" y="1037705"/>
            <a:ext cx="6360720" cy="375552"/>
          </a:xfrm>
          <a:prstGeom prst="rect">
            <a:avLst/>
          </a:prstGeom>
          <a:noFill/>
        </p:spPr>
        <p:txBody>
          <a:bodyPr wrap="square" rtlCol="0">
            <a:spAutoFit/>
          </a:bodyPr>
          <a:lstStyle/>
          <a:p>
            <a:pPr>
              <a:lnSpc>
                <a:spcPct val="107000"/>
              </a:lnSpc>
              <a:spcAft>
                <a:spcPts val="800"/>
              </a:spcAft>
            </a:pPr>
            <a:r>
              <a:rPr lang="en-GB">
                <a:solidFill>
                  <a:srgbClr val="FF6700"/>
                </a:solidFill>
                <a:latin typeface="Core Sans D 55 Bold" panose="020B0803030302020204" pitchFamily="34" charset="0"/>
                <a:ea typeface="Calibri" panose="020F0502020204030204" pitchFamily="34" charset="0"/>
                <a:cs typeface="Times New Roman" panose="02020603050405020304" pitchFamily="18" charset="0"/>
              </a:rPr>
              <a:t>Kapama </a:t>
            </a:r>
            <a:r>
              <a:rPr lang="en-GB" sz="1800">
                <a:solidFill>
                  <a:srgbClr val="FF6700"/>
                </a:solidFill>
                <a:effectLst/>
                <a:latin typeface="Core Sans D 55 Bold" panose="020B0803030302020204" pitchFamily="34" charset="0"/>
                <a:ea typeface="Calibri" panose="020F0502020204030204" pitchFamily="34" charset="0"/>
                <a:cs typeface="Times New Roman" panose="02020603050405020304" pitchFamily="18" charset="0"/>
              </a:rPr>
              <a:t>Private Game Reserve,</a:t>
            </a:r>
            <a:r>
              <a:rPr lang="en-GB">
                <a:solidFill>
                  <a:srgbClr val="FF6700"/>
                </a:solidFill>
                <a:latin typeface="Core Sans D 55 Bold" panose="020B0803030302020204" pitchFamily="34" charset="0"/>
                <a:ea typeface="Calibri" panose="020F0502020204030204" pitchFamily="34" charset="0"/>
                <a:cs typeface="Times New Roman" panose="02020603050405020304" pitchFamily="18" charset="0"/>
              </a:rPr>
              <a:t> South Africa</a:t>
            </a:r>
          </a:p>
        </p:txBody>
      </p:sp>
      <p:sp>
        <p:nvSpPr>
          <p:cNvPr id="11" name="Tekstfelt 10">
            <a:extLst>
              <a:ext uri="{FF2B5EF4-FFF2-40B4-BE49-F238E27FC236}">
                <a16:creationId xmlns:a16="http://schemas.microsoft.com/office/drawing/2014/main" id="{1201A641-0C46-4793-3861-1B7249282C49}"/>
              </a:ext>
            </a:extLst>
          </p:cNvPr>
          <p:cNvSpPr txBox="1"/>
          <p:nvPr/>
        </p:nvSpPr>
        <p:spPr>
          <a:xfrm>
            <a:off x="7057283" y="810830"/>
            <a:ext cx="4239493" cy="292388"/>
          </a:xfrm>
          <a:prstGeom prst="rect">
            <a:avLst/>
          </a:prstGeom>
          <a:noFill/>
        </p:spPr>
        <p:txBody>
          <a:bodyPr wrap="square" rtlCol="0">
            <a:spAutoFit/>
          </a:bodyPr>
          <a:lstStyle/>
          <a:p>
            <a:r>
              <a:rPr lang="en-GB" sz="1300">
                <a:solidFill>
                  <a:srgbClr val="00C8FF"/>
                </a:solidFill>
                <a:latin typeface="Core Sans D 35 Regular" panose="020B0503030302020204" pitchFamily="34" charset="0"/>
              </a:rPr>
              <a:t>HIGHLIGHT</a:t>
            </a:r>
          </a:p>
        </p:txBody>
      </p:sp>
      <p:sp>
        <p:nvSpPr>
          <p:cNvPr id="14" name="Pladsholder til slidenummer 4">
            <a:extLst>
              <a:ext uri="{FF2B5EF4-FFF2-40B4-BE49-F238E27FC236}">
                <a16:creationId xmlns:a16="http://schemas.microsoft.com/office/drawing/2014/main" id="{7202CB66-DC22-DE82-CC05-B647BEA3DAB9}"/>
              </a:ext>
            </a:extLst>
          </p:cNvPr>
          <p:cNvSpPr>
            <a:spLocks noGrp="1"/>
          </p:cNvSpPr>
          <p:nvPr>
            <p:ph type="sldNum" sz="quarter" idx="12"/>
          </p:nvPr>
        </p:nvSpPr>
        <p:spPr/>
        <p:txBody>
          <a:bodyPr/>
          <a:lstStyle/>
          <a:p>
            <a:fld id="{F64D9711-E2F1-4010-9E5D-6605457BFF7B}" type="slidenum">
              <a:rPr lang="da-DK" smtClean="0">
                <a:solidFill>
                  <a:srgbClr val="766972"/>
                </a:solidFill>
              </a:rPr>
              <a:t>11</a:t>
            </a:fld>
            <a:endParaRPr lang="da-DK">
              <a:solidFill>
                <a:srgbClr val="766972"/>
              </a:solidFill>
            </a:endParaRPr>
          </a:p>
        </p:txBody>
      </p:sp>
      <p:sp>
        <p:nvSpPr>
          <p:cNvPr id="2" name="Rektangel 1">
            <a:extLst>
              <a:ext uri="{FF2B5EF4-FFF2-40B4-BE49-F238E27FC236}">
                <a16:creationId xmlns:a16="http://schemas.microsoft.com/office/drawing/2014/main" id="{8650F02A-E4E1-03F8-4D36-E2DAF4465722}"/>
              </a:ext>
            </a:extLst>
          </p:cNvPr>
          <p:cNvSpPr/>
          <p:nvPr/>
        </p:nvSpPr>
        <p:spPr>
          <a:xfrm>
            <a:off x="0" y="0"/>
            <a:ext cx="6650183" cy="6858000"/>
          </a:xfrm>
          <a:prstGeom prst="rect">
            <a:avLst/>
          </a:prstGeom>
          <a:blipFill dpi="0" rotWithShape="1">
            <a:blip r:embed="rId3"/>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 name="Tekstfelt 3">
            <a:extLst>
              <a:ext uri="{FF2B5EF4-FFF2-40B4-BE49-F238E27FC236}">
                <a16:creationId xmlns:a16="http://schemas.microsoft.com/office/drawing/2014/main" id="{E8136946-9D38-4A4D-D2A4-117180C11BD0}"/>
              </a:ext>
            </a:extLst>
          </p:cNvPr>
          <p:cNvSpPr txBox="1"/>
          <p:nvPr/>
        </p:nvSpPr>
        <p:spPr>
          <a:xfrm>
            <a:off x="7040591" y="152962"/>
            <a:ext cx="4239493" cy="261610"/>
          </a:xfrm>
          <a:prstGeom prst="rect">
            <a:avLst/>
          </a:prstGeom>
          <a:noFill/>
        </p:spPr>
        <p:txBody>
          <a:bodyPr wrap="square" rtlCol="0">
            <a:spAutoFit/>
          </a:bodyPr>
          <a:lstStyle/>
          <a:p>
            <a:r>
              <a:rPr lang="en-GB" sz="1100">
                <a:solidFill>
                  <a:srgbClr val="766972"/>
                </a:solidFill>
                <a:latin typeface="Core Sans D 35 Regular" panose="020B0503030302020204" pitchFamily="34" charset="0"/>
              </a:rPr>
              <a:t>ANIMAL WELFARE				  </a:t>
            </a:r>
          </a:p>
        </p:txBody>
      </p:sp>
    </p:spTree>
    <p:extLst>
      <p:ext uri="{BB962C8B-B14F-4D97-AF65-F5344CB8AC3E}">
        <p14:creationId xmlns:p14="http://schemas.microsoft.com/office/powerpoint/2010/main" val="3180002898"/>
      </p:ext>
    </p:extLst>
  </p:cSld>
  <p:clrMapOvr>
    <a:masterClrMapping/>
  </p:clrMapOvr>
  <p:extLst>
    <p:ext uri="{6950BFC3-D8DA-4A85-94F7-54DA5524770B}">
      <p188:commentRel xmlns:p188="http://schemas.microsoft.com/office/powerpoint/2018/8/main" r:id="rId2"/>
    </p:ext>
  </p:extLs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AF3E9"/>
        </a:solidFill>
        <a:effectLst/>
      </p:bgPr>
    </p:bg>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838336FA-FE91-2843-A24B-6856AED13BBD}"/>
              </a:ext>
            </a:extLst>
          </p:cNvPr>
          <p:cNvSpPr/>
          <p:nvPr/>
        </p:nvSpPr>
        <p:spPr>
          <a:xfrm>
            <a:off x="1" y="0"/>
            <a:ext cx="12192000" cy="3551702"/>
          </a:xfrm>
          <a:prstGeom prst="rect">
            <a:avLst/>
          </a:prstGeom>
          <a:blipFill dpi="0" rotWithShape="1">
            <a:blip r:embed="rId3"/>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6" name="Pladsholder til slidenummer 4">
            <a:extLst>
              <a:ext uri="{FF2B5EF4-FFF2-40B4-BE49-F238E27FC236}">
                <a16:creationId xmlns:a16="http://schemas.microsoft.com/office/drawing/2014/main" id="{392A724E-9395-4EF3-2461-E6EC8AB96B37}"/>
              </a:ext>
            </a:extLst>
          </p:cNvPr>
          <p:cNvSpPr>
            <a:spLocks noGrp="1"/>
          </p:cNvSpPr>
          <p:nvPr>
            <p:ph type="sldNum" sz="quarter" idx="12"/>
          </p:nvPr>
        </p:nvSpPr>
        <p:spPr>
          <a:xfrm>
            <a:off x="8610600" y="6356350"/>
            <a:ext cx="2743200" cy="365125"/>
          </a:xfrm>
        </p:spPr>
        <p:txBody>
          <a:bodyPr/>
          <a:lstStyle/>
          <a:p>
            <a:fld id="{F64D9711-E2F1-4010-9E5D-6605457BFF7B}" type="slidenum">
              <a:rPr lang="da-DK" smtClean="0"/>
              <a:t>12</a:t>
            </a:fld>
            <a:endParaRPr lang="da-DK"/>
          </a:p>
        </p:txBody>
      </p:sp>
      <p:sp>
        <p:nvSpPr>
          <p:cNvPr id="15" name="Tekstfelt 14">
            <a:extLst>
              <a:ext uri="{FF2B5EF4-FFF2-40B4-BE49-F238E27FC236}">
                <a16:creationId xmlns:a16="http://schemas.microsoft.com/office/drawing/2014/main" id="{8D1B7D7E-55D2-88CD-110A-485790BBCE05}"/>
              </a:ext>
            </a:extLst>
          </p:cNvPr>
          <p:cNvSpPr txBox="1"/>
          <p:nvPr/>
        </p:nvSpPr>
        <p:spPr>
          <a:xfrm>
            <a:off x="1" y="2747024"/>
            <a:ext cx="12191998" cy="630942"/>
          </a:xfrm>
          <a:prstGeom prst="rect">
            <a:avLst/>
          </a:prstGeom>
          <a:noFill/>
        </p:spPr>
        <p:txBody>
          <a:bodyPr wrap="square" rtlCol="0">
            <a:spAutoFit/>
          </a:bodyPr>
          <a:lstStyle/>
          <a:p>
            <a:pPr algn="ctr"/>
            <a:r>
              <a:rPr lang="en-GB" sz="3500">
                <a:solidFill>
                  <a:srgbClr val="FAF3E9"/>
                </a:solidFill>
                <a:latin typeface="Core Sans D 55 Bold" panose="020B0803030302020204" pitchFamily="34" charset="0"/>
              </a:rPr>
              <a:t>Social responsibility</a:t>
            </a:r>
          </a:p>
        </p:txBody>
      </p:sp>
      <p:sp>
        <p:nvSpPr>
          <p:cNvPr id="2" name="Tekstfelt 1">
            <a:extLst>
              <a:ext uri="{FF2B5EF4-FFF2-40B4-BE49-F238E27FC236}">
                <a16:creationId xmlns:a16="http://schemas.microsoft.com/office/drawing/2014/main" id="{017B70CB-7236-31E8-2847-C862B861DA80}"/>
              </a:ext>
            </a:extLst>
          </p:cNvPr>
          <p:cNvSpPr txBox="1"/>
          <p:nvPr/>
        </p:nvSpPr>
        <p:spPr>
          <a:xfrm>
            <a:off x="2305538" y="3878927"/>
            <a:ext cx="3363742" cy="2382319"/>
          </a:xfrm>
          <a:prstGeom prst="rect">
            <a:avLst/>
          </a:prstGeom>
          <a:noFill/>
        </p:spPr>
        <p:txBody>
          <a:bodyPr wrap="square" rtlCol="0">
            <a:spAutoFit/>
          </a:bodyPr>
          <a:lstStyle/>
          <a:p>
            <a:pPr>
              <a:lnSpc>
                <a:spcPct val="107000"/>
              </a:lnSpc>
              <a:spcAft>
                <a:spcPts val="800"/>
              </a:spcAft>
            </a:pPr>
            <a:r>
              <a:rPr lang="en-GB" sz="1100">
                <a:solidFill>
                  <a:srgbClr val="464646"/>
                </a:solidFill>
                <a:latin typeface="Core Sans D 35 Regular" panose="020B0503030302020204" pitchFamily="34" charset="0"/>
              </a:rPr>
              <a:t>As a travel agency, we make choices every day when we put together our travel itineraries.  </a:t>
            </a:r>
          </a:p>
          <a:p>
            <a:pPr>
              <a:lnSpc>
                <a:spcPct val="107000"/>
              </a:lnSpc>
              <a:spcAft>
                <a:spcPts val="800"/>
              </a:spcAft>
            </a:pPr>
            <a:r>
              <a:rPr lang="en-GB" sz="1100">
                <a:solidFill>
                  <a:srgbClr val="464646"/>
                </a:solidFill>
                <a:latin typeface="Core Sans D 35 Regular" panose="020B0503030302020204" pitchFamily="34" charset="0"/>
              </a:rPr>
              <a:t>Through our presence at our various destinations, we can help make a difference. We actively choose which hotels we use, the business partners we have and which excursions we offer our guests. </a:t>
            </a:r>
          </a:p>
          <a:p>
            <a:pPr>
              <a:lnSpc>
                <a:spcPct val="107000"/>
              </a:lnSpc>
              <a:spcAft>
                <a:spcPts val="800"/>
              </a:spcAft>
            </a:pPr>
            <a:r>
              <a:rPr lang="en-GB" sz="1100">
                <a:solidFill>
                  <a:srgbClr val="464646"/>
                </a:solidFill>
                <a:latin typeface="Core Sans D 35 Regular" panose="020B0503030302020204" pitchFamily="34" charset="0"/>
              </a:rPr>
              <a:t>It is our ambition to work purposefully to select products through which we can actively make a positive impact on the individual destinations. </a:t>
            </a:r>
          </a:p>
          <a:p>
            <a:pPr>
              <a:lnSpc>
                <a:spcPct val="107000"/>
              </a:lnSpc>
              <a:spcAft>
                <a:spcPts val="800"/>
              </a:spcAft>
            </a:pPr>
            <a:endParaRPr lang="da-DK" sz="1100" dirty="0">
              <a:solidFill>
                <a:srgbClr val="464646"/>
              </a:solidFill>
              <a:latin typeface="Core Sans D 35 Regular" panose="020B0503030302020204" pitchFamily="34" charset="0"/>
            </a:endParaRPr>
          </a:p>
        </p:txBody>
      </p:sp>
      <p:sp>
        <p:nvSpPr>
          <p:cNvPr id="4" name="Tekstfelt 3">
            <a:extLst>
              <a:ext uri="{FF2B5EF4-FFF2-40B4-BE49-F238E27FC236}">
                <a16:creationId xmlns:a16="http://schemas.microsoft.com/office/drawing/2014/main" id="{6C8C4FDE-4D5C-963B-5912-4C4120B67534}"/>
              </a:ext>
            </a:extLst>
          </p:cNvPr>
          <p:cNvSpPr txBox="1"/>
          <p:nvPr/>
        </p:nvSpPr>
        <p:spPr>
          <a:xfrm>
            <a:off x="5897880" y="3878927"/>
            <a:ext cx="3464951" cy="2845651"/>
          </a:xfrm>
          <a:prstGeom prst="rect">
            <a:avLst/>
          </a:prstGeom>
          <a:noFill/>
        </p:spPr>
        <p:txBody>
          <a:bodyPr wrap="square" rtlCol="0">
            <a:spAutoFit/>
          </a:bodyPr>
          <a:lstStyle/>
          <a:p>
            <a:pPr>
              <a:lnSpc>
                <a:spcPct val="107000"/>
              </a:lnSpc>
              <a:spcAft>
                <a:spcPts val="800"/>
              </a:spcAft>
            </a:pPr>
            <a:r>
              <a:rPr lang="en-GB" sz="1100">
                <a:solidFill>
                  <a:srgbClr val="464646"/>
                </a:solidFill>
                <a:latin typeface="Core Sans D 35 Regular" panose="020B0503030302020204" pitchFamily="34" charset="0"/>
              </a:rPr>
              <a:t>We work continuously to screen our products and to clarify the requirements we have for our many partners. </a:t>
            </a:r>
          </a:p>
          <a:p>
            <a:pPr>
              <a:lnSpc>
                <a:spcPct val="107000"/>
              </a:lnSpc>
              <a:spcAft>
                <a:spcPts val="800"/>
              </a:spcAft>
            </a:pPr>
            <a:r>
              <a:rPr lang="en-GB" sz="1100">
                <a:solidFill>
                  <a:srgbClr val="464646"/>
                </a:solidFill>
                <a:latin typeface="Core Sans D 35 Regular" panose="020B0503030302020204" pitchFamily="34" charset="0"/>
              </a:rPr>
              <a:t>We also have an ambition to increase our direct support in some of the particularly vulnerable areas that we and our guests visit. We work purposefully on a daily basis to identify and develop projects where we can help make a difference. </a:t>
            </a:r>
          </a:p>
          <a:p>
            <a:pPr>
              <a:lnSpc>
                <a:spcPct val="107000"/>
              </a:lnSpc>
              <a:spcAft>
                <a:spcPts val="800"/>
              </a:spcAft>
            </a:pPr>
            <a:r>
              <a:rPr lang="en-GB" sz="1100">
                <a:solidFill>
                  <a:srgbClr val="464646"/>
                </a:solidFill>
                <a:latin typeface="Core Sans D 35 Regular" panose="020B0503030302020204" pitchFamily="34" charset="0"/>
              </a:rPr>
              <a:t>To let people know what we actually do, in 2023 we introduced a new sustainability page on our websites, where we present our projects:</a:t>
            </a:r>
          </a:p>
          <a:p>
            <a:pPr>
              <a:lnSpc>
                <a:spcPct val="107000"/>
              </a:lnSpc>
              <a:spcAft>
                <a:spcPts val="800"/>
              </a:spcAft>
            </a:pPr>
            <a:r>
              <a:rPr lang="en-GB" sz="1100" b="1">
                <a:solidFill>
                  <a:srgbClr val="464646"/>
                </a:solidFill>
                <a:latin typeface="Core Sans D 35 Regular" panose="020B0503030302020204" pitchFamily="34" charset="0"/>
              </a:rPr>
              <a:t>tourcompass.dk/baeredygtighed.htm</a:t>
            </a:r>
          </a:p>
          <a:p>
            <a:pPr algn="just"/>
            <a:endParaRPr lang="da-DK" sz="1100" b="0" i="0" dirty="0">
              <a:solidFill>
                <a:srgbClr val="464646"/>
              </a:solidFill>
              <a:effectLst/>
              <a:latin typeface="Open Sans" panose="020B0606030504020204" pitchFamily="34" charset="0"/>
            </a:endParaRPr>
          </a:p>
        </p:txBody>
      </p:sp>
    </p:spTree>
    <p:extLst>
      <p:ext uri="{BB962C8B-B14F-4D97-AF65-F5344CB8AC3E}">
        <p14:creationId xmlns:p14="http://schemas.microsoft.com/office/powerpoint/2010/main" val="33998276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AF3E9"/>
        </a:solidFill>
        <a:effectLst/>
      </p:bgPr>
    </p:bg>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8650F02A-E4E1-03F8-4D36-E2DAF4465722}"/>
              </a:ext>
            </a:extLst>
          </p:cNvPr>
          <p:cNvSpPr/>
          <p:nvPr/>
        </p:nvSpPr>
        <p:spPr>
          <a:xfrm>
            <a:off x="5541817" y="0"/>
            <a:ext cx="6650183" cy="6858000"/>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Tekstfelt 6">
            <a:extLst>
              <a:ext uri="{FF2B5EF4-FFF2-40B4-BE49-F238E27FC236}">
                <a16:creationId xmlns:a16="http://schemas.microsoft.com/office/drawing/2014/main" id="{3700D99D-E7B2-CCD0-A469-EE82BAC37938}"/>
              </a:ext>
            </a:extLst>
          </p:cNvPr>
          <p:cNvSpPr txBox="1"/>
          <p:nvPr/>
        </p:nvSpPr>
        <p:spPr>
          <a:xfrm>
            <a:off x="344582" y="1572390"/>
            <a:ext cx="4689769" cy="4547783"/>
          </a:xfrm>
          <a:prstGeom prst="rect">
            <a:avLst/>
          </a:prstGeom>
          <a:noFill/>
        </p:spPr>
        <p:txBody>
          <a:bodyPr wrap="square" rtlCol="0">
            <a:spAutoFit/>
          </a:bodyPr>
          <a:lstStyle/>
          <a:p>
            <a:pPr algn="just">
              <a:lnSpc>
                <a:spcPct val="107000"/>
              </a:lnSpc>
              <a:spcAft>
                <a:spcPts val="800"/>
              </a:spcAft>
            </a:pPr>
            <a:r>
              <a:rPr lang="en-GB" sz="1000">
                <a:solidFill>
                  <a:srgbClr val="464646"/>
                </a:solidFill>
                <a:latin typeface="Core Sans D 35 Regular" panose="020B0503030302020204" pitchFamily="34" charset="0"/>
              </a:rPr>
              <a:t>Situated in the heart of a Sri Lankan tea plantation is the Rainforest Eco Lodge.</a:t>
            </a:r>
          </a:p>
          <a:p>
            <a:pPr algn="just">
              <a:lnSpc>
                <a:spcPct val="107000"/>
              </a:lnSpc>
              <a:spcAft>
                <a:spcPts val="800"/>
              </a:spcAft>
            </a:pPr>
            <a:r>
              <a:rPr lang="en-GB" sz="1000">
                <a:solidFill>
                  <a:srgbClr val="464646"/>
                </a:solidFill>
                <a:latin typeface="Core Sans D 35 Regular" panose="020B0503030302020204" pitchFamily="34" charset="0"/>
              </a:rPr>
              <a:t>The lodge is the result of a collaboration between the Sri Lankan government and USAID with a view to strengthening tourism in Sri Lanka. </a:t>
            </a:r>
          </a:p>
          <a:p>
            <a:pPr algn="just">
              <a:lnSpc>
                <a:spcPct val="107000"/>
              </a:lnSpc>
              <a:spcAft>
                <a:spcPts val="800"/>
              </a:spcAft>
            </a:pPr>
            <a:r>
              <a:rPr lang="en-GB" sz="1000">
                <a:solidFill>
                  <a:srgbClr val="464646"/>
                </a:solidFill>
                <a:latin typeface="Core Sans D 35 Regular" panose="020B0503030302020204" pitchFamily="34" charset="0"/>
              </a:rPr>
              <a:t>The Rainforest Eco Lodge is the only LEED platinum-certified accommodation in Sri Lanka, the 4th in Asia and the 5th in the world. The lodge has thus been built according to special sustainable guidelines that have ensured that its construction has not destroyed or disturbed the rainforest habitat and the local community, which consists of 30 families who all work in the tea plantation.</a:t>
            </a:r>
          </a:p>
          <a:p>
            <a:pPr algn="just">
              <a:lnSpc>
                <a:spcPct val="107000"/>
              </a:lnSpc>
              <a:spcAft>
                <a:spcPts val="800"/>
              </a:spcAft>
            </a:pPr>
            <a:r>
              <a:rPr lang="en-GB" sz="1000">
                <a:solidFill>
                  <a:srgbClr val="464646"/>
                </a:solidFill>
                <a:latin typeface="Core Sans D 35 Regular" panose="020B0503030302020204" pitchFamily="34" charset="0"/>
              </a:rPr>
              <a:t>Before the construction of The Rainforest Eco Lodge, the families lived in extremely poor conditions. The hotel management decided that, for the lodge to be a success, it was necessary to improve the living conditions of the local people and give them access to better and more opportunities. The decision was therefore made to build them a new village near the old one, with improved housing with sanitary facilities, electricity and access to clean drinking water, which is financed by The Rainforest Eco Lodge. A new school was also built for the village’s children, where the teachers are paid by The Rainforest Eco Lodge. Every Monday, the pupils are given a free lunch, and every Wednesday, the children are taught English by the hotel management.</a:t>
            </a:r>
          </a:p>
          <a:p>
            <a:pPr algn="just">
              <a:lnSpc>
                <a:spcPct val="107000"/>
              </a:lnSpc>
              <a:spcAft>
                <a:spcPts val="800"/>
              </a:spcAft>
            </a:pPr>
            <a:r>
              <a:rPr lang="en-GB" sz="1000">
                <a:solidFill>
                  <a:srgbClr val="464646"/>
                </a:solidFill>
                <a:latin typeface="Core Sans D 35 Regular" panose="020B0503030302020204" pitchFamily="34" charset="0"/>
              </a:rPr>
              <a:t>The Rainforest Eco Lodge’s ambition is for the “community outreach” programme to develop over time and expand to include even more focus areas to improve the living conditions of the local community.</a:t>
            </a:r>
          </a:p>
          <a:p>
            <a:pPr algn="just">
              <a:lnSpc>
                <a:spcPct val="107000"/>
              </a:lnSpc>
              <a:spcAft>
                <a:spcPts val="800"/>
              </a:spcAft>
            </a:pPr>
            <a:r>
              <a:rPr lang="en-GB" sz="1000">
                <a:solidFill>
                  <a:srgbClr val="464646"/>
                </a:solidFill>
                <a:latin typeface="Core Sans D 35 Regular" panose="020B0503030302020204" pitchFamily="34" charset="0"/>
              </a:rPr>
              <a:t>Green energy and eco-friendly solutions are a major focus for The Rainforest Eco Lodge, which helps to reduce the environmental footprint through cleaning waste water and reducing carbon emissions with the help of solar panels.</a:t>
            </a:r>
          </a:p>
        </p:txBody>
      </p:sp>
      <p:sp>
        <p:nvSpPr>
          <p:cNvPr id="10" name="Tekstfelt 9">
            <a:extLst>
              <a:ext uri="{FF2B5EF4-FFF2-40B4-BE49-F238E27FC236}">
                <a16:creationId xmlns:a16="http://schemas.microsoft.com/office/drawing/2014/main" id="{622E9980-932F-90AA-D4B4-59298E203447}"/>
              </a:ext>
            </a:extLst>
          </p:cNvPr>
          <p:cNvSpPr txBox="1"/>
          <p:nvPr/>
        </p:nvSpPr>
        <p:spPr>
          <a:xfrm>
            <a:off x="318365" y="1037705"/>
            <a:ext cx="6360720" cy="375552"/>
          </a:xfrm>
          <a:prstGeom prst="rect">
            <a:avLst/>
          </a:prstGeom>
          <a:noFill/>
        </p:spPr>
        <p:txBody>
          <a:bodyPr wrap="square" rtlCol="0">
            <a:spAutoFit/>
          </a:bodyPr>
          <a:lstStyle/>
          <a:p>
            <a:pPr>
              <a:lnSpc>
                <a:spcPct val="107000"/>
              </a:lnSpc>
              <a:spcAft>
                <a:spcPts val="800"/>
              </a:spcAft>
            </a:pPr>
            <a:r>
              <a:rPr lang="en-GB" sz="1800">
                <a:solidFill>
                  <a:srgbClr val="FF6700"/>
                </a:solidFill>
                <a:effectLst/>
                <a:latin typeface="Core Sans D 55 Bold" panose="020B0803030302020204" pitchFamily="34" charset="0"/>
                <a:ea typeface="Calibri" panose="020F0502020204030204" pitchFamily="34" charset="0"/>
                <a:cs typeface="Times New Roman" panose="02020603050405020304" pitchFamily="18" charset="0"/>
              </a:rPr>
              <a:t>The Rainforest Eco Lodge, Sri Lanka</a:t>
            </a:r>
          </a:p>
        </p:txBody>
      </p:sp>
      <p:sp>
        <p:nvSpPr>
          <p:cNvPr id="11" name="Tekstfelt 10">
            <a:extLst>
              <a:ext uri="{FF2B5EF4-FFF2-40B4-BE49-F238E27FC236}">
                <a16:creationId xmlns:a16="http://schemas.microsoft.com/office/drawing/2014/main" id="{1201A641-0C46-4793-3861-1B7249282C49}"/>
              </a:ext>
            </a:extLst>
          </p:cNvPr>
          <p:cNvSpPr txBox="1"/>
          <p:nvPr/>
        </p:nvSpPr>
        <p:spPr>
          <a:xfrm>
            <a:off x="335057" y="810830"/>
            <a:ext cx="4239493" cy="292388"/>
          </a:xfrm>
          <a:prstGeom prst="rect">
            <a:avLst/>
          </a:prstGeom>
          <a:noFill/>
        </p:spPr>
        <p:txBody>
          <a:bodyPr wrap="square" rtlCol="0">
            <a:spAutoFit/>
          </a:bodyPr>
          <a:lstStyle/>
          <a:p>
            <a:r>
              <a:rPr lang="en-GB" sz="1300">
                <a:solidFill>
                  <a:srgbClr val="00C8FF"/>
                </a:solidFill>
                <a:latin typeface="Core Sans D 35 Regular" panose="020B0503030302020204" pitchFamily="34" charset="0"/>
              </a:rPr>
              <a:t>HIGHLIGHT</a:t>
            </a:r>
          </a:p>
        </p:txBody>
      </p:sp>
      <p:sp>
        <p:nvSpPr>
          <p:cNvPr id="14" name="Pladsholder til slidenummer 4">
            <a:extLst>
              <a:ext uri="{FF2B5EF4-FFF2-40B4-BE49-F238E27FC236}">
                <a16:creationId xmlns:a16="http://schemas.microsoft.com/office/drawing/2014/main" id="{7202CB66-DC22-DE82-CC05-B647BEA3DAB9}"/>
              </a:ext>
            </a:extLst>
          </p:cNvPr>
          <p:cNvSpPr>
            <a:spLocks noGrp="1"/>
          </p:cNvSpPr>
          <p:nvPr>
            <p:ph type="sldNum" sz="quarter" idx="12"/>
          </p:nvPr>
        </p:nvSpPr>
        <p:spPr/>
        <p:txBody>
          <a:bodyPr/>
          <a:lstStyle/>
          <a:p>
            <a:fld id="{F64D9711-E2F1-4010-9E5D-6605457BFF7B}" type="slidenum">
              <a:rPr lang="da-DK" smtClean="0">
                <a:solidFill>
                  <a:schemeClr val="bg1"/>
                </a:solidFill>
              </a:rPr>
              <a:t>13</a:t>
            </a:fld>
            <a:endParaRPr lang="da-DK">
              <a:solidFill>
                <a:schemeClr val="bg1"/>
              </a:solidFill>
            </a:endParaRPr>
          </a:p>
        </p:txBody>
      </p:sp>
      <p:sp>
        <p:nvSpPr>
          <p:cNvPr id="5" name="Tekstfelt 4">
            <a:extLst>
              <a:ext uri="{FF2B5EF4-FFF2-40B4-BE49-F238E27FC236}">
                <a16:creationId xmlns:a16="http://schemas.microsoft.com/office/drawing/2014/main" id="{D87DEDEC-AF23-2C1E-7DF9-64E982FC3FC6}"/>
              </a:ext>
            </a:extLst>
          </p:cNvPr>
          <p:cNvSpPr txBox="1"/>
          <p:nvPr/>
        </p:nvSpPr>
        <p:spPr>
          <a:xfrm>
            <a:off x="318365" y="152962"/>
            <a:ext cx="4239493" cy="261610"/>
          </a:xfrm>
          <a:prstGeom prst="rect">
            <a:avLst/>
          </a:prstGeom>
          <a:noFill/>
        </p:spPr>
        <p:txBody>
          <a:bodyPr wrap="square" rtlCol="0">
            <a:spAutoFit/>
          </a:bodyPr>
          <a:lstStyle/>
          <a:p>
            <a:r>
              <a:rPr lang="en-GB" sz="1100">
                <a:solidFill>
                  <a:srgbClr val="766972"/>
                </a:solidFill>
                <a:latin typeface="Core Sans D 35 Regular" panose="020B0503030302020204" pitchFamily="34" charset="0"/>
              </a:rPr>
              <a:t>SOCIAL RESPONSIBILITY</a:t>
            </a:r>
          </a:p>
        </p:txBody>
      </p:sp>
    </p:spTree>
    <p:extLst>
      <p:ext uri="{BB962C8B-B14F-4D97-AF65-F5344CB8AC3E}">
        <p14:creationId xmlns:p14="http://schemas.microsoft.com/office/powerpoint/2010/main" val="4391134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AF3E9"/>
        </a:solidFill>
        <a:effectLst/>
      </p:bgPr>
    </p:bg>
    <p:spTree>
      <p:nvGrpSpPr>
        <p:cNvPr id="1" name=""/>
        <p:cNvGrpSpPr/>
        <p:nvPr/>
      </p:nvGrpSpPr>
      <p:grpSpPr>
        <a:xfrm>
          <a:off x="0" y="0"/>
          <a:ext cx="0" cy="0"/>
          <a:chOff x="0" y="0"/>
          <a:chExt cx="0" cy="0"/>
        </a:xfrm>
      </p:grpSpPr>
      <p:sp>
        <p:nvSpPr>
          <p:cNvPr id="7" name="Tekstfelt 6">
            <a:extLst>
              <a:ext uri="{FF2B5EF4-FFF2-40B4-BE49-F238E27FC236}">
                <a16:creationId xmlns:a16="http://schemas.microsoft.com/office/drawing/2014/main" id="{3700D99D-E7B2-CCD0-A469-EE82BAC37938}"/>
              </a:ext>
            </a:extLst>
          </p:cNvPr>
          <p:cNvSpPr txBox="1"/>
          <p:nvPr/>
        </p:nvSpPr>
        <p:spPr>
          <a:xfrm>
            <a:off x="7066808" y="1572390"/>
            <a:ext cx="4689769" cy="4280531"/>
          </a:xfrm>
          <a:prstGeom prst="rect">
            <a:avLst/>
          </a:prstGeom>
          <a:noFill/>
        </p:spPr>
        <p:txBody>
          <a:bodyPr wrap="square" rtlCol="0">
            <a:spAutoFit/>
          </a:bodyPr>
          <a:lstStyle/>
          <a:p>
            <a:pPr algn="just">
              <a:lnSpc>
                <a:spcPct val="107000"/>
              </a:lnSpc>
              <a:spcAft>
                <a:spcPts val="800"/>
              </a:spcAft>
            </a:pPr>
            <a:r>
              <a:rPr lang="en-GB" sz="1000">
                <a:solidFill>
                  <a:srgbClr val="464646"/>
                </a:solidFill>
                <a:latin typeface="Core Sans D 35 Regular" panose="020B0503030302020204" pitchFamily="34" charset="0"/>
              </a:rPr>
              <a:t>Hidden away in Colombia is one of the most exciting pre-Columbian ruins in Latin America, the impressive complex Ciudad Perdida, perhaps better known as the Lost City.</a:t>
            </a:r>
          </a:p>
          <a:p>
            <a:pPr algn="just">
              <a:lnSpc>
                <a:spcPct val="107000"/>
              </a:lnSpc>
              <a:spcAft>
                <a:spcPts val="800"/>
              </a:spcAft>
            </a:pPr>
            <a:r>
              <a:rPr lang="en-GB" sz="1000">
                <a:solidFill>
                  <a:srgbClr val="464646"/>
                </a:solidFill>
                <a:latin typeface="Core Sans D 35 Regular" panose="020B0503030302020204" pitchFamily="34" charset="0"/>
              </a:rPr>
              <a:t>The Lost City was built by the Tayrona people in around 800 AD, and it is thought to have been abandoned at around the same time that the Spanish colonists arrived in Colombia. For many hundreds of years, the city remained forgotten and hidden by the jungle, until it was rediscovered in 1972 by a group of treasure hunters. Treasures from the lost city turned up in markets around the country, and archaeologists from the Colombian Institute of Anthropology set out to discover where the treasures might have come from – and found the Lost City. Since then, Ciudad Perdida/Lost City has consulted with the Archaeological Institute to ensure the restoration and preservation of the site.</a:t>
            </a:r>
          </a:p>
          <a:p>
            <a:pPr algn="just">
              <a:lnSpc>
                <a:spcPct val="107000"/>
              </a:lnSpc>
              <a:spcAft>
                <a:spcPts val="800"/>
              </a:spcAft>
            </a:pPr>
            <a:r>
              <a:rPr lang="en-GB" sz="1000">
                <a:solidFill>
                  <a:srgbClr val="464646"/>
                </a:solidFill>
                <a:latin typeface="Core Sans D 35 Regular" panose="020B0503030302020204" pitchFamily="34" charset="0"/>
              </a:rPr>
              <a:t>The area was for a number of years affected by the fighting between the Colombian army and right-wing paramilitary groups but has been a safe place to travel to since 2005, and the tourists have returned.</a:t>
            </a:r>
          </a:p>
          <a:p>
            <a:pPr algn="just">
              <a:lnSpc>
                <a:spcPct val="107000"/>
              </a:lnSpc>
              <a:spcAft>
                <a:spcPts val="800"/>
              </a:spcAft>
            </a:pPr>
            <a:r>
              <a:rPr lang="en-GB" sz="1000">
                <a:solidFill>
                  <a:srgbClr val="464646"/>
                </a:solidFill>
                <a:latin typeface="Core Sans D 35 Regular" panose="020B0503030302020204" pitchFamily="34" charset="0"/>
              </a:rPr>
              <a:t>Since 2009, the NGO Global Heritage Fund has worked closely with the Colombian government and the local communities around the Lost City to preserve the area and ensure, among other things, that income from tourism goes back to the local community. They advise and educate local tribal people on the best way to preserve the area for posterity. This means that you cannot visit the Lost City today without a guide. All guides belong to one of the local tribes, and the places where you spend the night on the trek are owned and run by the various tribes in the area.</a:t>
            </a:r>
          </a:p>
          <a:p>
            <a:pPr algn="just">
              <a:lnSpc>
                <a:spcPct val="107000"/>
              </a:lnSpc>
              <a:spcAft>
                <a:spcPts val="800"/>
              </a:spcAft>
            </a:pPr>
            <a:r>
              <a:rPr lang="en-GB" sz="1000">
                <a:solidFill>
                  <a:srgbClr val="464646"/>
                </a:solidFill>
                <a:latin typeface="Core Sans D 35 Regular" panose="020B0503030302020204" pitchFamily="34" charset="0"/>
              </a:rPr>
              <a:t>The income from your visit thus goes back to the local community, providing benefits in the form of jobs, schools, health care, etc.</a:t>
            </a:r>
          </a:p>
        </p:txBody>
      </p:sp>
      <p:sp>
        <p:nvSpPr>
          <p:cNvPr id="10" name="Tekstfelt 9">
            <a:extLst>
              <a:ext uri="{FF2B5EF4-FFF2-40B4-BE49-F238E27FC236}">
                <a16:creationId xmlns:a16="http://schemas.microsoft.com/office/drawing/2014/main" id="{622E9980-932F-90AA-D4B4-59298E203447}"/>
              </a:ext>
            </a:extLst>
          </p:cNvPr>
          <p:cNvSpPr txBox="1"/>
          <p:nvPr/>
        </p:nvSpPr>
        <p:spPr>
          <a:xfrm>
            <a:off x="7040591" y="1037705"/>
            <a:ext cx="6360720" cy="375552"/>
          </a:xfrm>
          <a:prstGeom prst="rect">
            <a:avLst/>
          </a:prstGeom>
          <a:noFill/>
        </p:spPr>
        <p:txBody>
          <a:bodyPr wrap="square" rtlCol="0">
            <a:spAutoFit/>
          </a:bodyPr>
          <a:lstStyle/>
          <a:p>
            <a:pPr>
              <a:lnSpc>
                <a:spcPct val="107000"/>
              </a:lnSpc>
              <a:spcAft>
                <a:spcPts val="800"/>
              </a:spcAft>
            </a:pPr>
            <a:r>
              <a:rPr lang="en-GB" sz="1800">
                <a:solidFill>
                  <a:srgbClr val="FF6700"/>
                </a:solidFill>
                <a:effectLst/>
                <a:latin typeface="Core Sans D 55 Bold" panose="020B0803030302020204" pitchFamily="34" charset="0"/>
                <a:ea typeface="Calibri" panose="020F0502020204030204" pitchFamily="34" charset="0"/>
                <a:cs typeface="Times New Roman" panose="02020603050405020304" pitchFamily="18" charset="0"/>
              </a:rPr>
              <a:t>Lost City Trek, Colombia</a:t>
            </a:r>
          </a:p>
        </p:txBody>
      </p:sp>
      <p:sp>
        <p:nvSpPr>
          <p:cNvPr id="11" name="Tekstfelt 10">
            <a:extLst>
              <a:ext uri="{FF2B5EF4-FFF2-40B4-BE49-F238E27FC236}">
                <a16:creationId xmlns:a16="http://schemas.microsoft.com/office/drawing/2014/main" id="{1201A641-0C46-4793-3861-1B7249282C49}"/>
              </a:ext>
            </a:extLst>
          </p:cNvPr>
          <p:cNvSpPr txBox="1"/>
          <p:nvPr/>
        </p:nvSpPr>
        <p:spPr>
          <a:xfrm>
            <a:off x="7057283" y="810830"/>
            <a:ext cx="4239493" cy="292388"/>
          </a:xfrm>
          <a:prstGeom prst="rect">
            <a:avLst/>
          </a:prstGeom>
          <a:noFill/>
        </p:spPr>
        <p:txBody>
          <a:bodyPr wrap="square" rtlCol="0">
            <a:spAutoFit/>
          </a:bodyPr>
          <a:lstStyle/>
          <a:p>
            <a:r>
              <a:rPr lang="en-GB" sz="1300">
                <a:solidFill>
                  <a:srgbClr val="00C8FF"/>
                </a:solidFill>
                <a:latin typeface="Core Sans D 35 Regular" panose="020B0503030302020204" pitchFamily="34" charset="0"/>
              </a:rPr>
              <a:t>HIGHLIGHT</a:t>
            </a:r>
          </a:p>
        </p:txBody>
      </p:sp>
      <p:sp>
        <p:nvSpPr>
          <p:cNvPr id="14" name="Pladsholder til slidenummer 4">
            <a:extLst>
              <a:ext uri="{FF2B5EF4-FFF2-40B4-BE49-F238E27FC236}">
                <a16:creationId xmlns:a16="http://schemas.microsoft.com/office/drawing/2014/main" id="{7202CB66-DC22-DE82-CC05-B647BEA3DAB9}"/>
              </a:ext>
            </a:extLst>
          </p:cNvPr>
          <p:cNvSpPr>
            <a:spLocks noGrp="1"/>
          </p:cNvSpPr>
          <p:nvPr>
            <p:ph type="sldNum" sz="quarter" idx="12"/>
          </p:nvPr>
        </p:nvSpPr>
        <p:spPr/>
        <p:txBody>
          <a:bodyPr/>
          <a:lstStyle/>
          <a:p>
            <a:fld id="{F64D9711-E2F1-4010-9E5D-6605457BFF7B}" type="slidenum">
              <a:rPr lang="da-DK" smtClean="0">
                <a:solidFill>
                  <a:srgbClr val="766972"/>
                </a:solidFill>
              </a:rPr>
              <a:t>14</a:t>
            </a:fld>
            <a:endParaRPr lang="da-DK">
              <a:solidFill>
                <a:srgbClr val="766972"/>
              </a:solidFill>
            </a:endParaRPr>
          </a:p>
        </p:txBody>
      </p:sp>
      <p:sp>
        <p:nvSpPr>
          <p:cNvPr id="2" name="Rektangel 1">
            <a:extLst>
              <a:ext uri="{FF2B5EF4-FFF2-40B4-BE49-F238E27FC236}">
                <a16:creationId xmlns:a16="http://schemas.microsoft.com/office/drawing/2014/main" id="{8650F02A-E4E1-03F8-4D36-E2DAF4465722}"/>
              </a:ext>
            </a:extLst>
          </p:cNvPr>
          <p:cNvSpPr/>
          <p:nvPr/>
        </p:nvSpPr>
        <p:spPr>
          <a:xfrm>
            <a:off x="0" y="0"/>
            <a:ext cx="6650183" cy="6858000"/>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 name="Tekstfelt 3">
            <a:extLst>
              <a:ext uri="{FF2B5EF4-FFF2-40B4-BE49-F238E27FC236}">
                <a16:creationId xmlns:a16="http://schemas.microsoft.com/office/drawing/2014/main" id="{E8136946-9D38-4A4D-D2A4-117180C11BD0}"/>
              </a:ext>
            </a:extLst>
          </p:cNvPr>
          <p:cNvSpPr txBox="1"/>
          <p:nvPr/>
        </p:nvSpPr>
        <p:spPr>
          <a:xfrm>
            <a:off x="7040591" y="152962"/>
            <a:ext cx="4239493" cy="261610"/>
          </a:xfrm>
          <a:prstGeom prst="rect">
            <a:avLst/>
          </a:prstGeom>
          <a:noFill/>
        </p:spPr>
        <p:txBody>
          <a:bodyPr wrap="square" rtlCol="0">
            <a:spAutoFit/>
          </a:bodyPr>
          <a:lstStyle/>
          <a:p>
            <a:r>
              <a:rPr lang="en-GB" sz="1100">
                <a:solidFill>
                  <a:srgbClr val="766972"/>
                </a:solidFill>
                <a:latin typeface="Core Sans D 35 Regular" panose="020B0503030302020204" pitchFamily="34" charset="0"/>
              </a:rPr>
              <a:t>SOCIAL RESPONSIBILITY</a:t>
            </a:r>
          </a:p>
        </p:txBody>
      </p:sp>
    </p:spTree>
    <p:extLst>
      <p:ext uri="{BB962C8B-B14F-4D97-AF65-F5344CB8AC3E}">
        <p14:creationId xmlns:p14="http://schemas.microsoft.com/office/powerpoint/2010/main" val="26302414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AF3E9"/>
        </a:solidFill>
        <a:effectLst/>
      </p:bgPr>
    </p:bg>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8650F02A-E4E1-03F8-4D36-E2DAF4465722}"/>
              </a:ext>
            </a:extLst>
          </p:cNvPr>
          <p:cNvSpPr/>
          <p:nvPr/>
        </p:nvSpPr>
        <p:spPr>
          <a:xfrm>
            <a:off x="5541817" y="0"/>
            <a:ext cx="6650183" cy="6858000"/>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Tekstfelt 6">
            <a:extLst>
              <a:ext uri="{FF2B5EF4-FFF2-40B4-BE49-F238E27FC236}">
                <a16:creationId xmlns:a16="http://schemas.microsoft.com/office/drawing/2014/main" id="{3700D99D-E7B2-CCD0-A469-EE82BAC37938}"/>
              </a:ext>
            </a:extLst>
          </p:cNvPr>
          <p:cNvSpPr txBox="1"/>
          <p:nvPr/>
        </p:nvSpPr>
        <p:spPr>
          <a:xfrm>
            <a:off x="344582" y="1572390"/>
            <a:ext cx="4689769" cy="3294620"/>
          </a:xfrm>
          <a:prstGeom prst="rect">
            <a:avLst/>
          </a:prstGeom>
          <a:noFill/>
        </p:spPr>
        <p:txBody>
          <a:bodyPr wrap="square" rtlCol="0">
            <a:spAutoFit/>
          </a:bodyPr>
          <a:lstStyle/>
          <a:p>
            <a:pPr algn="just">
              <a:lnSpc>
                <a:spcPct val="107000"/>
              </a:lnSpc>
              <a:spcAft>
                <a:spcPts val="800"/>
              </a:spcAft>
            </a:pPr>
            <a:r>
              <a:rPr lang="en-GB" sz="1000" dirty="0">
                <a:solidFill>
                  <a:srgbClr val="464646"/>
                </a:solidFill>
                <a:latin typeface="Core Sans D 35 Regular" panose="020B0503030302020204" pitchFamily="34" charset="0"/>
              </a:rPr>
              <a:t>Measured by income per capita, Tanzania is one of the poorest countries in the world.</a:t>
            </a:r>
          </a:p>
          <a:p>
            <a:pPr algn="just">
              <a:lnSpc>
                <a:spcPct val="107000"/>
              </a:lnSpc>
              <a:spcAft>
                <a:spcPts val="800"/>
              </a:spcAft>
            </a:pPr>
            <a:r>
              <a:rPr lang="en-GB" sz="1000" dirty="0">
                <a:solidFill>
                  <a:srgbClr val="464646"/>
                </a:solidFill>
                <a:latin typeface="Core Sans D 35 Regular" panose="020B0503030302020204" pitchFamily="34" charset="0"/>
              </a:rPr>
              <a:t>At the Moshi Kids Centre in Moshi, the NGO Zara Charity works purposefully to give children from underprivileged families a somewhat better start to their school life. Zara Charity identifies families with no experience of going to school, or who cannot afford to send their children to school, and offers the children the chance to attend a pre-school for free, where they are given a meal, clothes and the opportunity to learn how to go to school.</a:t>
            </a:r>
          </a:p>
          <a:p>
            <a:pPr algn="just">
              <a:lnSpc>
                <a:spcPct val="107000"/>
              </a:lnSpc>
              <a:spcAft>
                <a:spcPts val="800"/>
              </a:spcAft>
            </a:pPr>
            <a:r>
              <a:rPr lang="en-GB" sz="1000" dirty="0">
                <a:solidFill>
                  <a:srgbClr val="464646"/>
                </a:solidFill>
                <a:latin typeface="Core Sans D 35 Regular" panose="020B0503030302020204" pitchFamily="34" charset="0"/>
              </a:rPr>
              <a:t>On a day-to-day basis, the aim of the pre-school is to give the children a chance. They are given food and clothes – and the opportunity to be prepared for a different life. The longer-term goal of the pre-school is to set up sponsorships so that the children can go to a REAL school and get an education.</a:t>
            </a:r>
          </a:p>
          <a:p>
            <a:pPr algn="just">
              <a:lnSpc>
                <a:spcPct val="107000"/>
              </a:lnSpc>
              <a:spcAft>
                <a:spcPts val="800"/>
              </a:spcAft>
            </a:pPr>
            <a:r>
              <a:rPr lang="en-GB" sz="1000" dirty="0">
                <a:solidFill>
                  <a:srgbClr val="464646"/>
                </a:solidFill>
                <a:latin typeface="Core Sans D 35 Regular" panose="020B0503030302020204" pitchFamily="34" charset="0"/>
              </a:rPr>
              <a:t>At TourCompass, we support the school with a set monthly amount, so just by buying your tour from us means support for the pre-school.</a:t>
            </a:r>
          </a:p>
          <a:p>
            <a:pPr algn="just">
              <a:lnSpc>
                <a:spcPct val="107000"/>
              </a:lnSpc>
              <a:spcAft>
                <a:spcPts val="800"/>
              </a:spcAft>
            </a:pPr>
            <a:r>
              <a:rPr lang="en-GB" sz="1000" dirty="0">
                <a:solidFill>
                  <a:srgbClr val="464646"/>
                </a:solidFill>
                <a:latin typeface="Core Sans D 35 Regular" panose="020B0503030302020204" pitchFamily="34" charset="0"/>
              </a:rPr>
              <a:t>If you stay at </a:t>
            </a:r>
            <a:r>
              <a:rPr lang="en-GB" sz="1000" dirty="0" err="1">
                <a:solidFill>
                  <a:srgbClr val="464646"/>
                </a:solidFill>
                <a:latin typeface="Core Sans D 35 Regular" panose="020B0503030302020204" pitchFamily="34" charset="0"/>
              </a:rPr>
              <a:t>Springlands</a:t>
            </a:r>
            <a:r>
              <a:rPr lang="en-GB" sz="1000" dirty="0">
                <a:solidFill>
                  <a:srgbClr val="464646"/>
                </a:solidFill>
                <a:latin typeface="Core Sans D 35 Regular" panose="020B0503030302020204" pitchFamily="34" charset="0"/>
              </a:rPr>
              <a:t> Hotel in Moshi, for example in connection with your Kilimanjaro trek, you can visit the pre-school, which is a stone’s throw from the hotel. You’re welcome to bring clothes and toys that you can donate to the children, or you can be driven to the market and buy food to donate.</a:t>
            </a:r>
          </a:p>
        </p:txBody>
      </p:sp>
      <p:sp>
        <p:nvSpPr>
          <p:cNvPr id="10" name="Tekstfelt 9">
            <a:extLst>
              <a:ext uri="{FF2B5EF4-FFF2-40B4-BE49-F238E27FC236}">
                <a16:creationId xmlns:a16="http://schemas.microsoft.com/office/drawing/2014/main" id="{622E9980-932F-90AA-D4B4-59298E203447}"/>
              </a:ext>
            </a:extLst>
          </p:cNvPr>
          <p:cNvSpPr txBox="1"/>
          <p:nvPr/>
        </p:nvSpPr>
        <p:spPr>
          <a:xfrm>
            <a:off x="318365" y="1037705"/>
            <a:ext cx="6360720" cy="375552"/>
          </a:xfrm>
          <a:prstGeom prst="rect">
            <a:avLst/>
          </a:prstGeom>
          <a:noFill/>
        </p:spPr>
        <p:txBody>
          <a:bodyPr wrap="square" rtlCol="0">
            <a:spAutoFit/>
          </a:bodyPr>
          <a:lstStyle/>
          <a:p>
            <a:pPr>
              <a:lnSpc>
                <a:spcPct val="107000"/>
              </a:lnSpc>
              <a:spcAft>
                <a:spcPts val="800"/>
              </a:spcAft>
            </a:pPr>
            <a:r>
              <a:rPr lang="en-GB" sz="1800">
                <a:solidFill>
                  <a:srgbClr val="FF6700"/>
                </a:solidFill>
                <a:effectLst/>
                <a:latin typeface="Core Sans D 55 Bold" panose="020B0803030302020204" pitchFamily="34" charset="0"/>
                <a:ea typeface="Calibri" panose="020F0502020204030204" pitchFamily="34" charset="0"/>
                <a:cs typeface="Times New Roman" panose="02020603050405020304" pitchFamily="18" charset="0"/>
              </a:rPr>
              <a:t>Moshi Kids Centre, Tanzania</a:t>
            </a:r>
          </a:p>
        </p:txBody>
      </p:sp>
      <p:sp>
        <p:nvSpPr>
          <p:cNvPr id="11" name="Tekstfelt 10">
            <a:extLst>
              <a:ext uri="{FF2B5EF4-FFF2-40B4-BE49-F238E27FC236}">
                <a16:creationId xmlns:a16="http://schemas.microsoft.com/office/drawing/2014/main" id="{1201A641-0C46-4793-3861-1B7249282C49}"/>
              </a:ext>
            </a:extLst>
          </p:cNvPr>
          <p:cNvSpPr txBox="1"/>
          <p:nvPr/>
        </p:nvSpPr>
        <p:spPr>
          <a:xfrm>
            <a:off x="335057" y="810830"/>
            <a:ext cx="4239493" cy="292388"/>
          </a:xfrm>
          <a:prstGeom prst="rect">
            <a:avLst/>
          </a:prstGeom>
          <a:noFill/>
        </p:spPr>
        <p:txBody>
          <a:bodyPr wrap="square" rtlCol="0">
            <a:spAutoFit/>
          </a:bodyPr>
          <a:lstStyle/>
          <a:p>
            <a:r>
              <a:rPr lang="en-GB" sz="1300">
                <a:solidFill>
                  <a:srgbClr val="00C8FF"/>
                </a:solidFill>
                <a:latin typeface="Core Sans D 35 Regular" panose="020B0503030302020204" pitchFamily="34" charset="0"/>
              </a:rPr>
              <a:t>HIGHLIGHT</a:t>
            </a:r>
          </a:p>
        </p:txBody>
      </p:sp>
      <p:sp>
        <p:nvSpPr>
          <p:cNvPr id="14" name="Pladsholder til slidenummer 4">
            <a:extLst>
              <a:ext uri="{FF2B5EF4-FFF2-40B4-BE49-F238E27FC236}">
                <a16:creationId xmlns:a16="http://schemas.microsoft.com/office/drawing/2014/main" id="{7202CB66-DC22-DE82-CC05-B647BEA3DAB9}"/>
              </a:ext>
            </a:extLst>
          </p:cNvPr>
          <p:cNvSpPr>
            <a:spLocks noGrp="1"/>
          </p:cNvSpPr>
          <p:nvPr>
            <p:ph type="sldNum" sz="quarter" idx="12"/>
          </p:nvPr>
        </p:nvSpPr>
        <p:spPr/>
        <p:txBody>
          <a:bodyPr/>
          <a:lstStyle/>
          <a:p>
            <a:fld id="{F64D9711-E2F1-4010-9E5D-6605457BFF7B}" type="slidenum">
              <a:rPr lang="da-DK" smtClean="0">
                <a:solidFill>
                  <a:schemeClr val="bg1"/>
                </a:solidFill>
              </a:rPr>
              <a:t>15</a:t>
            </a:fld>
            <a:endParaRPr lang="da-DK">
              <a:solidFill>
                <a:schemeClr val="bg1"/>
              </a:solidFill>
            </a:endParaRPr>
          </a:p>
        </p:txBody>
      </p:sp>
      <p:sp>
        <p:nvSpPr>
          <p:cNvPr id="4" name="Tekstfelt 3">
            <a:extLst>
              <a:ext uri="{FF2B5EF4-FFF2-40B4-BE49-F238E27FC236}">
                <a16:creationId xmlns:a16="http://schemas.microsoft.com/office/drawing/2014/main" id="{E8136946-9D38-4A4D-D2A4-117180C11BD0}"/>
              </a:ext>
            </a:extLst>
          </p:cNvPr>
          <p:cNvSpPr txBox="1"/>
          <p:nvPr/>
        </p:nvSpPr>
        <p:spPr>
          <a:xfrm>
            <a:off x="318365" y="152962"/>
            <a:ext cx="4239493" cy="261610"/>
          </a:xfrm>
          <a:prstGeom prst="rect">
            <a:avLst/>
          </a:prstGeom>
          <a:noFill/>
        </p:spPr>
        <p:txBody>
          <a:bodyPr wrap="square" rtlCol="0">
            <a:spAutoFit/>
          </a:bodyPr>
          <a:lstStyle/>
          <a:p>
            <a:r>
              <a:rPr lang="en-GB" sz="1100">
                <a:solidFill>
                  <a:srgbClr val="766972"/>
                </a:solidFill>
                <a:latin typeface="Core Sans D 35 Regular" panose="020B0503030302020204" pitchFamily="34" charset="0"/>
              </a:rPr>
              <a:t>SOCIAL RESPONSIBILITY</a:t>
            </a:r>
          </a:p>
        </p:txBody>
      </p:sp>
    </p:spTree>
    <p:extLst>
      <p:ext uri="{BB962C8B-B14F-4D97-AF65-F5344CB8AC3E}">
        <p14:creationId xmlns:p14="http://schemas.microsoft.com/office/powerpoint/2010/main" val="31065561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AF3E9"/>
        </a:solidFill>
        <a:effectLst/>
      </p:bgPr>
    </p:bg>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838336FA-FE91-2843-A24B-6856AED13BBD}"/>
              </a:ext>
            </a:extLst>
          </p:cNvPr>
          <p:cNvSpPr/>
          <p:nvPr/>
        </p:nvSpPr>
        <p:spPr>
          <a:xfrm>
            <a:off x="1" y="0"/>
            <a:ext cx="12192000" cy="3551702"/>
          </a:xfrm>
          <a:prstGeom prst="rect">
            <a:avLst/>
          </a:prstGeom>
          <a:blipFill dpi="0" rotWithShape="1">
            <a:blip r:embed="rId3"/>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6" name="Pladsholder til slidenummer 4">
            <a:extLst>
              <a:ext uri="{FF2B5EF4-FFF2-40B4-BE49-F238E27FC236}">
                <a16:creationId xmlns:a16="http://schemas.microsoft.com/office/drawing/2014/main" id="{392A724E-9395-4EF3-2461-E6EC8AB96B37}"/>
              </a:ext>
            </a:extLst>
          </p:cNvPr>
          <p:cNvSpPr>
            <a:spLocks noGrp="1"/>
          </p:cNvSpPr>
          <p:nvPr>
            <p:ph type="sldNum" sz="quarter" idx="12"/>
          </p:nvPr>
        </p:nvSpPr>
        <p:spPr>
          <a:xfrm>
            <a:off x="8610600" y="6356350"/>
            <a:ext cx="2743200" cy="365125"/>
          </a:xfrm>
        </p:spPr>
        <p:txBody>
          <a:bodyPr/>
          <a:lstStyle/>
          <a:p>
            <a:fld id="{F64D9711-E2F1-4010-9E5D-6605457BFF7B}" type="slidenum">
              <a:rPr lang="da-DK" smtClean="0"/>
              <a:t>16</a:t>
            </a:fld>
            <a:endParaRPr lang="da-DK"/>
          </a:p>
        </p:txBody>
      </p:sp>
      <p:sp>
        <p:nvSpPr>
          <p:cNvPr id="15" name="Tekstfelt 14">
            <a:extLst>
              <a:ext uri="{FF2B5EF4-FFF2-40B4-BE49-F238E27FC236}">
                <a16:creationId xmlns:a16="http://schemas.microsoft.com/office/drawing/2014/main" id="{8D1B7D7E-55D2-88CD-110A-485790BBCE05}"/>
              </a:ext>
            </a:extLst>
          </p:cNvPr>
          <p:cNvSpPr txBox="1"/>
          <p:nvPr/>
        </p:nvSpPr>
        <p:spPr>
          <a:xfrm>
            <a:off x="0" y="2747024"/>
            <a:ext cx="12191999" cy="630942"/>
          </a:xfrm>
          <a:prstGeom prst="rect">
            <a:avLst/>
          </a:prstGeom>
          <a:noFill/>
        </p:spPr>
        <p:txBody>
          <a:bodyPr wrap="square" rtlCol="0">
            <a:spAutoFit/>
          </a:bodyPr>
          <a:lstStyle/>
          <a:p>
            <a:pPr algn="ctr"/>
            <a:r>
              <a:rPr lang="en-GB" sz="3500">
                <a:solidFill>
                  <a:srgbClr val="FAF3E9"/>
                </a:solidFill>
                <a:latin typeface="Core Sans D 55 Bold" panose="020B0803030302020204" pitchFamily="34" charset="0"/>
              </a:rPr>
              <a:t>Care for people</a:t>
            </a:r>
          </a:p>
        </p:txBody>
      </p:sp>
      <p:sp>
        <p:nvSpPr>
          <p:cNvPr id="2" name="Tekstfelt 1">
            <a:extLst>
              <a:ext uri="{FF2B5EF4-FFF2-40B4-BE49-F238E27FC236}">
                <a16:creationId xmlns:a16="http://schemas.microsoft.com/office/drawing/2014/main" id="{B1C81F27-F2F2-4B9A-95AD-89302DC780B3}"/>
              </a:ext>
            </a:extLst>
          </p:cNvPr>
          <p:cNvSpPr txBox="1"/>
          <p:nvPr/>
        </p:nvSpPr>
        <p:spPr>
          <a:xfrm>
            <a:off x="2321168" y="3878927"/>
            <a:ext cx="3348111" cy="2744597"/>
          </a:xfrm>
          <a:prstGeom prst="rect">
            <a:avLst/>
          </a:prstGeom>
          <a:noFill/>
        </p:spPr>
        <p:txBody>
          <a:bodyPr wrap="square" rtlCol="0">
            <a:spAutoFit/>
          </a:bodyPr>
          <a:lstStyle/>
          <a:p>
            <a:pPr>
              <a:lnSpc>
                <a:spcPct val="107000"/>
              </a:lnSpc>
              <a:spcAft>
                <a:spcPts val="800"/>
              </a:spcAft>
            </a:pPr>
            <a:r>
              <a:rPr lang="en-GB" sz="1100" dirty="0">
                <a:solidFill>
                  <a:srgbClr val="464646"/>
                </a:solidFill>
                <a:latin typeface="Core Sans D 35 Regular" panose="020B0503030302020204" pitchFamily="34" charset="0"/>
              </a:rPr>
              <a:t>It hardly needs saying, but we have to behave decently – both in relation to our own business, and towards our own employees and the many people we work with around the world. </a:t>
            </a:r>
          </a:p>
          <a:p>
            <a:pPr>
              <a:lnSpc>
                <a:spcPct val="107000"/>
              </a:lnSpc>
              <a:spcAft>
                <a:spcPts val="800"/>
              </a:spcAft>
            </a:pPr>
            <a:r>
              <a:rPr lang="en-GB" sz="1100" dirty="0">
                <a:solidFill>
                  <a:srgbClr val="464646"/>
                </a:solidFill>
                <a:latin typeface="Core Sans D 35 Regular" panose="020B0503030302020204" pitchFamily="34" charset="0"/>
              </a:rPr>
              <a:t>We sell dreams. Dreams that can only be fulfilled through contact between people. First between us and our customers, then between us and our business partners – and finally between our customers and our business partner. </a:t>
            </a:r>
          </a:p>
          <a:p>
            <a:pPr>
              <a:lnSpc>
                <a:spcPct val="107000"/>
              </a:lnSpc>
              <a:spcAft>
                <a:spcPts val="800"/>
              </a:spcAft>
            </a:pPr>
            <a:r>
              <a:rPr lang="en-GB" sz="1100" dirty="0">
                <a:solidFill>
                  <a:srgbClr val="464646"/>
                </a:solidFill>
                <a:latin typeface="Core Sans D 35 Regular" panose="020B0503030302020204" pitchFamily="34" charset="0"/>
              </a:rPr>
              <a:t>We take that very seriously. There’s a reason why we always think of our business partners as just that – partners. </a:t>
            </a:r>
          </a:p>
          <a:p>
            <a:pPr>
              <a:lnSpc>
                <a:spcPct val="107000"/>
              </a:lnSpc>
              <a:spcAft>
                <a:spcPts val="800"/>
              </a:spcAft>
            </a:pPr>
            <a:r>
              <a:rPr lang="en-GB" sz="1100" dirty="0">
                <a:solidFill>
                  <a:srgbClr val="464646"/>
                </a:solidFill>
                <a:latin typeface="Core Sans D 35 Regular" panose="020B0503030302020204" pitchFamily="34" charset="0"/>
              </a:rPr>
              <a:t>We’re in this together. </a:t>
            </a:r>
          </a:p>
        </p:txBody>
      </p:sp>
      <p:sp>
        <p:nvSpPr>
          <p:cNvPr id="4" name="Tekstfelt 3">
            <a:extLst>
              <a:ext uri="{FF2B5EF4-FFF2-40B4-BE49-F238E27FC236}">
                <a16:creationId xmlns:a16="http://schemas.microsoft.com/office/drawing/2014/main" id="{2D20325F-2304-15C4-83B5-72BB0640F570}"/>
              </a:ext>
            </a:extLst>
          </p:cNvPr>
          <p:cNvSpPr txBox="1"/>
          <p:nvPr/>
        </p:nvSpPr>
        <p:spPr>
          <a:xfrm>
            <a:off x="5897881" y="3878927"/>
            <a:ext cx="3621258" cy="987706"/>
          </a:xfrm>
          <a:prstGeom prst="rect">
            <a:avLst/>
          </a:prstGeom>
          <a:noFill/>
        </p:spPr>
        <p:txBody>
          <a:bodyPr wrap="square" rtlCol="0">
            <a:spAutoFit/>
          </a:bodyPr>
          <a:lstStyle/>
          <a:p>
            <a:pPr>
              <a:lnSpc>
                <a:spcPct val="107000"/>
              </a:lnSpc>
              <a:spcAft>
                <a:spcPts val="800"/>
              </a:spcAft>
            </a:pPr>
            <a:r>
              <a:rPr lang="en-GB" sz="1100" dirty="0">
                <a:solidFill>
                  <a:srgbClr val="464646"/>
                </a:solidFill>
                <a:latin typeface="Core Sans D 35 Regular" panose="020B0503030302020204" pitchFamily="34" charset="0"/>
              </a:rPr>
              <a:t>We follow a “code of conduct”, which has also been signed by all our partners. It is in accordance with the principles of UN Global Compact, which ensures protection within the areas of human rights, labour rights, the environment and anti-corruption.</a:t>
            </a:r>
          </a:p>
        </p:txBody>
      </p:sp>
    </p:spTree>
    <p:extLst>
      <p:ext uri="{BB962C8B-B14F-4D97-AF65-F5344CB8AC3E}">
        <p14:creationId xmlns:p14="http://schemas.microsoft.com/office/powerpoint/2010/main" val="33180639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AF3E9"/>
        </a:solidFill>
        <a:effectLst/>
      </p:bgPr>
    </p:bg>
    <p:spTree>
      <p:nvGrpSpPr>
        <p:cNvPr id="1" name=""/>
        <p:cNvGrpSpPr/>
        <p:nvPr/>
      </p:nvGrpSpPr>
      <p:grpSpPr>
        <a:xfrm>
          <a:off x="0" y="0"/>
          <a:ext cx="0" cy="0"/>
          <a:chOff x="0" y="0"/>
          <a:chExt cx="0" cy="0"/>
        </a:xfrm>
      </p:grpSpPr>
      <p:sp>
        <p:nvSpPr>
          <p:cNvPr id="7" name="Tekstfelt 6">
            <a:extLst>
              <a:ext uri="{FF2B5EF4-FFF2-40B4-BE49-F238E27FC236}">
                <a16:creationId xmlns:a16="http://schemas.microsoft.com/office/drawing/2014/main" id="{3700D99D-E7B2-CCD0-A469-EE82BAC37938}"/>
              </a:ext>
            </a:extLst>
          </p:cNvPr>
          <p:cNvSpPr txBox="1"/>
          <p:nvPr/>
        </p:nvSpPr>
        <p:spPr>
          <a:xfrm>
            <a:off x="7057572" y="1831003"/>
            <a:ext cx="4689769" cy="4549835"/>
          </a:xfrm>
          <a:prstGeom prst="rect">
            <a:avLst/>
          </a:prstGeom>
          <a:noFill/>
        </p:spPr>
        <p:txBody>
          <a:bodyPr wrap="square" rtlCol="0">
            <a:spAutoFit/>
          </a:bodyPr>
          <a:lstStyle/>
          <a:p>
            <a:pPr algn="just">
              <a:lnSpc>
                <a:spcPct val="107000"/>
              </a:lnSpc>
              <a:spcAft>
                <a:spcPts val="800"/>
              </a:spcAft>
            </a:pPr>
            <a:r>
              <a:rPr lang="en-GB" sz="1000" dirty="0">
                <a:solidFill>
                  <a:srgbClr val="464646"/>
                </a:solidFill>
                <a:latin typeface="Core Sans D 35 Regular" panose="020B0503030302020204" pitchFamily="34" charset="0"/>
              </a:rPr>
              <a:t>Our competent guides and porters are instrumental in you safely reaching the top of Africa’s highest mountain. So, it is important to us that they work under good conditions.</a:t>
            </a:r>
          </a:p>
          <a:p>
            <a:pPr algn="just">
              <a:lnSpc>
                <a:spcPct val="107000"/>
              </a:lnSpc>
              <a:spcAft>
                <a:spcPts val="800"/>
              </a:spcAft>
            </a:pPr>
            <a:r>
              <a:rPr lang="en-GB" sz="1000" dirty="0">
                <a:solidFill>
                  <a:srgbClr val="464646"/>
                </a:solidFill>
                <a:latin typeface="Core Sans D 35 Regular" panose="020B0503030302020204" pitchFamily="34" charset="0"/>
              </a:rPr>
              <a:t>There are a number of different organisations that help to ensure that the porters enjoy decent working conditions. The individual tour operators choose which organisation they work with. Some of the largest organisations are the Tanzania Porters Organization, the Kilimanjaro Porter Assistance Project and the Mount Kilimanjaro Porter Society.</a:t>
            </a:r>
          </a:p>
          <a:p>
            <a:pPr algn="just">
              <a:lnSpc>
                <a:spcPct val="107000"/>
              </a:lnSpc>
              <a:spcAft>
                <a:spcPts val="800"/>
              </a:spcAft>
            </a:pPr>
            <a:r>
              <a:rPr lang="en-GB" sz="1000" dirty="0">
                <a:solidFill>
                  <a:srgbClr val="464646"/>
                </a:solidFill>
                <a:latin typeface="Core Sans D 35 Regular" panose="020B0503030302020204" pitchFamily="34" charset="0"/>
              </a:rPr>
              <a:t>Our partner in Tanzania is a member of </a:t>
            </a:r>
            <a:r>
              <a:rPr lang="en-GB" sz="1000" dirty="0" err="1">
                <a:solidFill>
                  <a:srgbClr val="464646"/>
                </a:solidFill>
                <a:latin typeface="Core Sans D 35 Regular" panose="020B0503030302020204" pitchFamily="34" charset="0"/>
              </a:rPr>
              <a:t>KIATO</a:t>
            </a:r>
            <a:r>
              <a:rPr lang="en-GB" sz="1000" dirty="0">
                <a:solidFill>
                  <a:srgbClr val="464646"/>
                </a:solidFill>
                <a:latin typeface="Core Sans D 35 Regular" panose="020B0503030302020204" pitchFamily="34" charset="0"/>
              </a:rPr>
              <a:t> – Kilimanjaro Association of Tour Operators and Mount Kilimanjaro Porters Society (</a:t>
            </a:r>
            <a:r>
              <a:rPr lang="en-GB" sz="1000" dirty="0" err="1">
                <a:solidFill>
                  <a:srgbClr val="464646"/>
                </a:solidFill>
                <a:latin typeface="Core Sans D 35 Regular" panose="020B0503030302020204" pitchFamily="34" charset="0"/>
              </a:rPr>
              <a:t>MKPS</a:t>
            </a:r>
            <a:r>
              <a:rPr lang="en-GB" sz="1000" dirty="0">
                <a:solidFill>
                  <a:srgbClr val="464646"/>
                </a:solidFill>
                <a:latin typeface="Core Sans D 35 Regular" panose="020B0503030302020204" pitchFamily="34" charset="0"/>
              </a:rPr>
              <a:t>), one of the largest and oldest porter organisations in Tanzania. This means that </a:t>
            </a:r>
            <a:r>
              <a:rPr lang="en-GB" sz="1000" b="0" dirty="0">
                <a:solidFill>
                  <a:srgbClr val="464646"/>
                </a:solidFill>
                <a:latin typeface="Core Sans D 35 Regular" panose="020B0503030302020204" pitchFamily="34" charset="0"/>
              </a:rPr>
              <a:t>all the porters we use on Kilimanjaro are members of </a:t>
            </a:r>
            <a:r>
              <a:rPr lang="en-GB" sz="1000" b="0" dirty="0" err="1">
                <a:solidFill>
                  <a:srgbClr val="464646"/>
                </a:solidFill>
                <a:latin typeface="Core Sans D 35 Regular" panose="020B0503030302020204" pitchFamily="34" charset="0"/>
              </a:rPr>
              <a:t>MKPS</a:t>
            </a:r>
            <a:r>
              <a:rPr lang="en-GB" sz="1000" b="0" dirty="0">
                <a:solidFill>
                  <a:srgbClr val="464646"/>
                </a:solidFill>
                <a:latin typeface="Core Sans D 35 Regular" panose="020B0503030302020204" pitchFamily="34" charset="0"/>
              </a:rPr>
              <a:t>.</a:t>
            </a:r>
          </a:p>
          <a:p>
            <a:pPr algn="just">
              <a:lnSpc>
                <a:spcPct val="107000"/>
              </a:lnSpc>
              <a:spcAft>
                <a:spcPts val="800"/>
              </a:spcAft>
            </a:pPr>
            <a:r>
              <a:rPr lang="en-GB" sz="1000" dirty="0" err="1">
                <a:solidFill>
                  <a:srgbClr val="464646"/>
                </a:solidFill>
                <a:latin typeface="Core Sans D 35 Regular" panose="020B0503030302020204" pitchFamily="34" charset="0"/>
              </a:rPr>
              <a:t>MKPS</a:t>
            </a:r>
            <a:r>
              <a:rPr lang="en-GB" sz="1000" dirty="0">
                <a:solidFill>
                  <a:srgbClr val="464646"/>
                </a:solidFill>
                <a:latin typeface="Core Sans D 35 Regular" panose="020B0503030302020204" pitchFamily="34" charset="0"/>
              </a:rPr>
              <a:t> was started on the initiative of the porters themselves, and the independent organisation works for better conditions for guides and porters on Kilimanjaro.</a:t>
            </a:r>
          </a:p>
          <a:p>
            <a:pPr algn="just">
              <a:lnSpc>
                <a:spcPct val="107000"/>
              </a:lnSpc>
              <a:spcAft>
                <a:spcPts val="800"/>
              </a:spcAft>
            </a:pPr>
            <a:r>
              <a:rPr lang="en-GB" sz="1000" dirty="0">
                <a:solidFill>
                  <a:srgbClr val="464646"/>
                </a:solidFill>
                <a:latin typeface="Core Sans D 35 Regular" panose="020B0503030302020204" pitchFamily="34" charset="0"/>
              </a:rPr>
              <a:t>Through Tanzanian legislation, porters on Kilimanjaro are assured a minimum wage, and </a:t>
            </a:r>
            <a:r>
              <a:rPr lang="en-GB" sz="1000" dirty="0" err="1">
                <a:solidFill>
                  <a:srgbClr val="464646"/>
                </a:solidFill>
                <a:latin typeface="Core Sans D 35 Regular" panose="020B0503030302020204" pitchFamily="34" charset="0"/>
              </a:rPr>
              <a:t>MKPS</a:t>
            </a:r>
            <a:r>
              <a:rPr lang="en-GB" sz="1000" dirty="0">
                <a:solidFill>
                  <a:srgbClr val="464646"/>
                </a:solidFill>
                <a:latin typeface="Core Sans D 35 Regular" panose="020B0503030302020204" pitchFamily="34" charset="0"/>
              </a:rPr>
              <a:t> membership ensures that the individual porters receive </a:t>
            </a:r>
            <a:r>
              <a:rPr lang="en-GB" sz="1000" i="0" dirty="0">
                <a:solidFill>
                  <a:srgbClr val="464646"/>
                </a:solidFill>
                <a:latin typeface="Core Sans D 35 Regular" panose="020B0503030302020204" pitchFamily="34" charset="0"/>
              </a:rPr>
              <a:t>more</a:t>
            </a:r>
            <a:r>
              <a:rPr lang="en-GB" sz="1000" dirty="0">
                <a:solidFill>
                  <a:srgbClr val="464646"/>
                </a:solidFill>
                <a:latin typeface="Core Sans D 35 Regular" panose="020B0503030302020204" pitchFamily="34" charset="0"/>
              </a:rPr>
              <a:t> than the minimum wage. Through </a:t>
            </a:r>
            <a:r>
              <a:rPr lang="en-GB" sz="1000" dirty="0" err="1">
                <a:solidFill>
                  <a:srgbClr val="464646"/>
                </a:solidFill>
                <a:latin typeface="Core Sans D 35 Regular" panose="020B0503030302020204" pitchFamily="34" charset="0"/>
              </a:rPr>
              <a:t>MKPS</a:t>
            </a:r>
            <a:r>
              <a:rPr lang="en-GB" sz="1000" dirty="0">
                <a:solidFill>
                  <a:srgbClr val="464646"/>
                </a:solidFill>
                <a:latin typeface="Core Sans D 35 Regular" panose="020B0503030302020204" pitchFamily="34" charset="0"/>
              </a:rPr>
              <a:t>, all porters also receive three meals daily, proper clothing for the mountain (jackets, boots, gloves, etc.), tents, sleeping bags, mattress, etc. In addition, rules have been put in place as to how much each porter may actually carry, and all porters have health insurance. They are also given a course in first aid, English courses and guidance on setting up a bank account, etc. The porters at </a:t>
            </a:r>
            <a:r>
              <a:rPr lang="en-GB" sz="1000" dirty="0" err="1">
                <a:solidFill>
                  <a:srgbClr val="464646"/>
                </a:solidFill>
                <a:latin typeface="Core Sans D 35 Regular" panose="020B0503030302020204" pitchFamily="34" charset="0"/>
              </a:rPr>
              <a:t>MKPS</a:t>
            </a:r>
            <a:r>
              <a:rPr lang="en-GB" sz="1000" dirty="0">
                <a:solidFill>
                  <a:srgbClr val="464646"/>
                </a:solidFill>
                <a:latin typeface="Core Sans D 35 Regular" panose="020B0503030302020204" pitchFamily="34" charset="0"/>
              </a:rPr>
              <a:t>, in turn, undertake to help pick up rubbish on the route to the top of Kilimanjaro twice a year. </a:t>
            </a:r>
          </a:p>
          <a:p>
            <a:pPr algn="just">
              <a:lnSpc>
                <a:spcPct val="107000"/>
              </a:lnSpc>
              <a:spcAft>
                <a:spcPts val="800"/>
              </a:spcAft>
            </a:pPr>
            <a:r>
              <a:rPr lang="en-GB" sz="1000" dirty="0" err="1">
                <a:solidFill>
                  <a:srgbClr val="464646"/>
                </a:solidFill>
                <a:latin typeface="Core Sans D 35 Regular" panose="020B0503030302020204" pitchFamily="34" charset="0"/>
              </a:rPr>
              <a:t>MKPS</a:t>
            </a:r>
            <a:r>
              <a:rPr lang="en-GB" sz="1000" dirty="0">
                <a:solidFill>
                  <a:srgbClr val="464646"/>
                </a:solidFill>
                <a:latin typeface="Core Sans D 35 Regular" panose="020B0503030302020204" pitchFamily="34" charset="0"/>
              </a:rPr>
              <a:t> is 100% Tanzanian.</a:t>
            </a:r>
          </a:p>
        </p:txBody>
      </p:sp>
      <p:sp>
        <p:nvSpPr>
          <p:cNvPr id="10" name="Tekstfelt 9">
            <a:extLst>
              <a:ext uri="{FF2B5EF4-FFF2-40B4-BE49-F238E27FC236}">
                <a16:creationId xmlns:a16="http://schemas.microsoft.com/office/drawing/2014/main" id="{622E9980-932F-90AA-D4B4-59298E203447}"/>
              </a:ext>
            </a:extLst>
          </p:cNvPr>
          <p:cNvSpPr txBox="1"/>
          <p:nvPr/>
        </p:nvSpPr>
        <p:spPr>
          <a:xfrm>
            <a:off x="7040591" y="1037705"/>
            <a:ext cx="6360720" cy="685059"/>
          </a:xfrm>
          <a:prstGeom prst="rect">
            <a:avLst/>
          </a:prstGeom>
          <a:noFill/>
        </p:spPr>
        <p:txBody>
          <a:bodyPr wrap="square" rtlCol="0">
            <a:spAutoFit/>
          </a:bodyPr>
          <a:lstStyle/>
          <a:p>
            <a:pPr>
              <a:lnSpc>
                <a:spcPct val="107000"/>
              </a:lnSpc>
              <a:spcAft>
                <a:spcPts val="800"/>
              </a:spcAft>
            </a:pPr>
            <a:r>
              <a:rPr lang="en-GB" sz="1800" dirty="0">
                <a:solidFill>
                  <a:srgbClr val="FF6700"/>
                </a:solidFill>
                <a:effectLst/>
                <a:latin typeface="Core Sans D 55 Bold" panose="020B0803030302020204" pitchFamily="34" charset="0"/>
                <a:ea typeface="Calibri" panose="020F0502020204030204" pitchFamily="34" charset="0"/>
                <a:cs typeface="Times New Roman" panose="02020603050405020304" pitchFamily="18" charset="0"/>
              </a:rPr>
              <a:t>Working conditions for guides and porters on </a:t>
            </a:r>
            <a:br>
              <a:rPr lang="en-GB" sz="1800" dirty="0">
                <a:solidFill>
                  <a:srgbClr val="FF6700"/>
                </a:solidFill>
                <a:effectLst/>
                <a:latin typeface="Core Sans D 55 Bold" panose="020B0803030302020204" pitchFamily="34" charset="0"/>
                <a:ea typeface="Calibri" panose="020F0502020204030204" pitchFamily="34" charset="0"/>
                <a:cs typeface="Times New Roman" panose="02020603050405020304" pitchFamily="18" charset="0"/>
              </a:rPr>
            </a:br>
            <a:r>
              <a:rPr lang="en-GB" sz="1800" dirty="0">
                <a:solidFill>
                  <a:srgbClr val="FF6700"/>
                </a:solidFill>
                <a:effectLst/>
                <a:latin typeface="Core Sans D 55 Bold" panose="020B0803030302020204" pitchFamily="34" charset="0"/>
                <a:ea typeface="Calibri" panose="020F0502020204030204" pitchFamily="34" charset="0"/>
                <a:cs typeface="Times New Roman" panose="02020603050405020304" pitchFamily="18" charset="0"/>
              </a:rPr>
              <a:t>Kilimanjaro</a:t>
            </a:r>
          </a:p>
        </p:txBody>
      </p:sp>
      <p:sp>
        <p:nvSpPr>
          <p:cNvPr id="11" name="Tekstfelt 10">
            <a:extLst>
              <a:ext uri="{FF2B5EF4-FFF2-40B4-BE49-F238E27FC236}">
                <a16:creationId xmlns:a16="http://schemas.microsoft.com/office/drawing/2014/main" id="{1201A641-0C46-4793-3861-1B7249282C49}"/>
              </a:ext>
            </a:extLst>
          </p:cNvPr>
          <p:cNvSpPr txBox="1"/>
          <p:nvPr/>
        </p:nvSpPr>
        <p:spPr>
          <a:xfrm>
            <a:off x="7057283" y="810830"/>
            <a:ext cx="4239493" cy="292388"/>
          </a:xfrm>
          <a:prstGeom prst="rect">
            <a:avLst/>
          </a:prstGeom>
          <a:noFill/>
        </p:spPr>
        <p:txBody>
          <a:bodyPr wrap="square" rtlCol="0">
            <a:spAutoFit/>
          </a:bodyPr>
          <a:lstStyle/>
          <a:p>
            <a:r>
              <a:rPr lang="en-GB" sz="1300">
                <a:solidFill>
                  <a:srgbClr val="00C8FF"/>
                </a:solidFill>
                <a:latin typeface="Core Sans D 35 Regular" panose="020B0503030302020204" pitchFamily="34" charset="0"/>
              </a:rPr>
              <a:t>HIGHLIGHT</a:t>
            </a:r>
          </a:p>
        </p:txBody>
      </p:sp>
      <p:sp>
        <p:nvSpPr>
          <p:cNvPr id="14" name="Pladsholder til slidenummer 4">
            <a:extLst>
              <a:ext uri="{FF2B5EF4-FFF2-40B4-BE49-F238E27FC236}">
                <a16:creationId xmlns:a16="http://schemas.microsoft.com/office/drawing/2014/main" id="{7202CB66-DC22-DE82-CC05-B647BEA3DAB9}"/>
              </a:ext>
            </a:extLst>
          </p:cNvPr>
          <p:cNvSpPr>
            <a:spLocks noGrp="1"/>
          </p:cNvSpPr>
          <p:nvPr>
            <p:ph type="sldNum" sz="quarter" idx="12"/>
          </p:nvPr>
        </p:nvSpPr>
        <p:spPr/>
        <p:txBody>
          <a:bodyPr/>
          <a:lstStyle/>
          <a:p>
            <a:fld id="{F64D9711-E2F1-4010-9E5D-6605457BFF7B}" type="slidenum">
              <a:rPr lang="da-DK" smtClean="0">
                <a:solidFill>
                  <a:srgbClr val="766972"/>
                </a:solidFill>
              </a:rPr>
              <a:t>17</a:t>
            </a:fld>
            <a:endParaRPr lang="da-DK">
              <a:solidFill>
                <a:srgbClr val="766972"/>
              </a:solidFill>
            </a:endParaRPr>
          </a:p>
        </p:txBody>
      </p:sp>
      <p:sp>
        <p:nvSpPr>
          <p:cNvPr id="2" name="Rektangel 1">
            <a:extLst>
              <a:ext uri="{FF2B5EF4-FFF2-40B4-BE49-F238E27FC236}">
                <a16:creationId xmlns:a16="http://schemas.microsoft.com/office/drawing/2014/main" id="{8650F02A-E4E1-03F8-4D36-E2DAF4465722}"/>
              </a:ext>
            </a:extLst>
          </p:cNvPr>
          <p:cNvSpPr/>
          <p:nvPr/>
        </p:nvSpPr>
        <p:spPr>
          <a:xfrm>
            <a:off x="0" y="0"/>
            <a:ext cx="6650183" cy="6858000"/>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 name="Tekstfelt 3">
            <a:extLst>
              <a:ext uri="{FF2B5EF4-FFF2-40B4-BE49-F238E27FC236}">
                <a16:creationId xmlns:a16="http://schemas.microsoft.com/office/drawing/2014/main" id="{E8136946-9D38-4A4D-D2A4-117180C11BD0}"/>
              </a:ext>
            </a:extLst>
          </p:cNvPr>
          <p:cNvSpPr txBox="1"/>
          <p:nvPr/>
        </p:nvSpPr>
        <p:spPr>
          <a:xfrm>
            <a:off x="7040591" y="152962"/>
            <a:ext cx="4239493" cy="261610"/>
          </a:xfrm>
          <a:prstGeom prst="rect">
            <a:avLst/>
          </a:prstGeom>
          <a:noFill/>
        </p:spPr>
        <p:txBody>
          <a:bodyPr wrap="square" rtlCol="0">
            <a:spAutoFit/>
          </a:bodyPr>
          <a:lstStyle/>
          <a:p>
            <a:r>
              <a:rPr lang="en-GB" sz="1100">
                <a:solidFill>
                  <a:srgbClr val="766972"/>
                </a:solidFill>
                <a:latin typeface="Core Sans D 35 Regular" panose="020B0503030302020204" pitchFamily="34" charset="0"/>
              </a:rPr>
              <a:t>CARE FOR PEOPLE</a:t>
            </a:r>
          </a:p>
        </p:txBody>
      </p:sp>
    </p:spTree>
    <p:extLst>
      <p:ext uri="{BB962C8B-B14F-4D97-AF65-F5344CB8AC3E}">
        <p14:creationId xmlns:p14="http://schemas.microsoft.com/office/powerpoint/2010/main" val="2976876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AF3E9"/>
        </a:solidFill>
        <a:effectLst/>
      </p:bgPr>
    </p:bg>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838336FA-FE91-2843-A24B-6856AED13BBD}"/>
              </a:ext>
            </a:extLst>
          </p:cNvPr>
          <p:cNvSpPr/>
          <p:nvPr/>
        </p:nvSpPr>
        <p:spPr>
          <a:xfrm>
            <a:off x="1" y="0"/>
            <a:ext cx="12192000" cy="3551702"/>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6" name="Pladsholder til slidenummer 4">
            <a:extLst>
              <a:ext uri="{FF2B5EF4-FFF2-40B4-BE49-F238E27FC236}">
                <a16:creationId xmlns:a16="http://schemas.microsoft.com/office/drawing/2014/main" id="{392A724E-9395-4EF3-2461-E6EC8AB96B37}"/>
              </a:ext>
            </a:extLst>
          </p:cNvPr>
          <p:cNvSpPr>
            <a:spLocks noGrp="1"/>
          </p:cNvSpPr>
          <p:nvPr>
            <p:ph type="sldNum" sz="quarter" idx="12"/>
          </p:nvPr>
        </p:nvSpPr>
        <p:spPr>
          <a:xfrm>
            <a:off x="8610600" y="6356350"/>
            <a:ext cx="2743200" cy="365125"/>
          </a:xfrm>
        </p:spPr>
        <p:txBody>
          <a:bodyPr/>
          <a:lstStyle/>
          <a:p>
            <a:fld id="{F64D9711-E2F1-4010-9E5D-6605457BFF7B}" type="slidenum">
              <a:rPr lang="da-DK" smtClean="0"/>
              <a:t>18</a:t>
            </a:fld>
            <a:endParaRPr lang="da-DK"/>
          </a:p>
        </p:txBody>
      </p:sp>
      <p:sp>
        <p:nvSpPr>
          <p:cNvPr id="15" name="Tekstfelt 14">
            <a:extLst>
              <a:ext uri="{FF2B5EF4-FFF2-40B4-BE49-F238E27FC236}">
                <a16:creationId xmlns:a16="http://schemas.microsoft.com/office/drawing/2014/main" id="{8D1B7D7E-55D2-88CD-110A-485790BBCE05}"/>
              </a:ext>
            </a:extLst>
          </p:cNvPr>
          <p:cNvSpPr txBox="1"/>
          <p:nvPr/>
        </p:nvSpPr>
        <p:spPr>
          <a:xfrm>
            <a:off x="1" y="2747024"/>
            <a:ext cx="12191998" cy="630942"/>
          </a:xfrm>
          <a:prstGeom prst="rect">
            <a:avLst/>
          </a:prstGeom>
          <a:noFill/>
          <a:effectLst>
            <a:outerShdw blurRad="50800" dist="38100" dir="2700000" algn="tl" rotWithShape="0">
              <a:prstClr val="black">
                <a:alpha val="27000"/>
              </a:prstClr>
            </a:outerShdw>
          </a:effectLst>
        </p:spPr>
        <p:txBody>
          <a:bodyPr wrap="square" rtlCol="0">
            <a:spAutoFit/>
          </a:bodyPr>
          <a:lstStyle/>
          <a:p>
            <a:pPr algn="ctr"/>
            <a:r>
              <a:rPr lang="en-GB" sz="3500">
                <a:solidFill>
                  <a:srgbClr val="FAF3E9"/>
                </a:solidFill>
                <a:latin typeface="Core Sans D 55 Bold" panose="020B0803030302020204" pitchFamily="34" charset="0"/>
              </a:rPr>
              <a:t>People &amp; Culture</a:t>
            </a:r>
          </a:p>
        </p:txBody>
      </p:sp>
      <p:sp>
        <p:nvSpPr>
          <p:cNvPr id="2" name="Tekstfelt 1">
            <a:extLst>
              <a:ext uri="{FF2B5EF4-FFF2-40B4-BE49-F238E27FC236}">
                <a16:creationId xmlns:a16="http://schemas.microsoft.com/office/drawing/2014/main" id="{6AD1EA89-1374-D338-FDB5-6C8489E89A5F}"/>
              </a:ext>
            </a:extLst>
          </p:cNvPr>
          <p:cNvSpPr txBox="1"/>
          <p:nvPr/>
        </p:nvSpPr>
        <p:spPr>
          <a:xfrm>
            <a:off x="1246630" y="3878927"/>
            <a:ext cx="4422649" cy="1107996"/>
          </a:xfrm>
          <a:prstGeom prst="rect">
            <a:avLst/>
          </a:prstGeom>
          <a:noFill/>
        </p:spPr>
        <p:txBody>
          <a:bodyPr wrap="square" rtlCol="0">
            <a:spAutoFit/>
          </a:bodyPr>
          <a:lstStyle/>
          <a:p>
            <a:pPr rtl="0"/>
            <a:r>
              <a:rPr lang="en-GB" sz="1100">
                <a:effectLst/>
                <a:latin typeface="Core Sans D 35 Regular" panose="020B0503030302020204"/>
              </a:rPr>
              <a:t>At TourCompass, we take pride in looking after our strong corporate culture and at the same time having a high level of employee satisfaction. </a:t>
            </a:r>
          </a:p>
          <a:p>
            <a:pPr rtl="0"/>
            <a:endParaRPr lang="da-DK" sz="1100" dirty="0">
              <a:latin typeface="Core Sans D 35 Regular" panose="020B0503030302020204"/>
            </a:endParaRPr>
          </a:p>
          <a:p>
            <a:pPr rtl="0"/>
            <a:r>
              <a:rPr lang="en-GB" sz="1100">
                <a:effectLst/>
                <a:latin typeface="Core Sans D 35 Regular" panose="020B0503030302020204"/>
              </a:rPr>
              <a:t>So, in 2023, we launched a number of initiatives aimed at ensuring a high level of employee satisfaction and ensuring that we maintain our strong culture. </a:t>
            </a:r>
          </a:p>
        </p:txBody>
      </p:sp>
      <p:sp>
        <p:nvSpPr>
          <p:cNvPr id="4" name="Tekstfelt 3">
            <a:extLst>
              <a:ext uri="{FF2B5EF4-FFF2-40B4-BE49-F238E27FC236}">
                <a16:creationId xmlns:a16="http://schemas.microsoft.com/office/drawing/2014/main" id="{AA7B8E61-61C4-524E-F61E-7052DEA47B33}"/>
              </a:ext>
            </a:extLst>
          </p:cNvPr>
          <p:cNvSpPr txBox="1"/>
          <p:nvPr/>
        </p:nvSpPr>
        <p:spPr>
          <a:xfrm>
            <a:off x="5897881" y="3878927"/>
            <a:ext cx="5047488" cy="2631490"/>
          </a:xfrm>
          <a:prstGeom prst="rect">
            <a:avLst/>
          </a:prstGeom>
          <a:noFill/>
        </p:spPr>
        <p:txBody>
          <a:bodyPr wrap="square" rtlCol="0">
            <a:spAutoFit/>
          </a:bodyPr>
          <a:lstStyle/>
          <a:p>
            <a:pPr rtl="0"/>
            <a:r>
              <a:rPr lang="en-GB" sz="1100">
                <a:effectLst/>
                <a:latin typeface="Core Sans D 35 Regular" panose="020B0503030302020204"/>
              </a:rPr>
              <a:t>These initiatives include:</a:t>
            </a:r>
          </a:p>
          <a:p>
            <a:pPr rtl="0"/>
            <a:endParaRPr lang="da-DK" sz="1100" dirty="0">
              <a:effectLst/>
              <a:latin typeface="Core Sans D 35 Regular" panose="020B0503030302020204"/>
            </a:endParaRPr>
          </a:p>
          <a:p>
            <a:pPr marL="171450" indent="-171450" rtl="0">
              <a:buFont typeface="Arial" panose="020B0604020202020204" pitchFamily="34" charset="0"/>
              <a:buChar char="•"/>
            </a:pPr>
            <a:r>
              <a:rPr lang="en-GB" sz="1100">
                <a:effectLst/>
                <a:latin typeface="Core Sans D 35 Regular" panose="020B0503030302020204"/>
              </a:rPr>
              <a:t>Appointment of a People &amp; Culture Manager </a:t>
            </a:r>
          </a:p>
          <a:p>
            <a:pPr marL="171450" indent="-171450" rtl="0">
              <a:buFont typeface="Arial" panose="020B0604020202020204" pitchFamily="34" charset="0"/>
              <a:buChar char="•"/>
            </a:pPr>
            <a:endParaRPr lang="da-DK" sz="1100" dirty="0">
              <a:effectLst/>
              <a:latin typeface="Core Sans D 35 Regular" panose="020B0503030302020204"/>
            </a:endParaRPr>
          </a:p>
          <a:p>
            <a:pPr marL="171450" indent="-171450" rtl="0">
              <a:buFont typeface="Arial" panose="020B0604020202020204" pitchFamily="34" charset="0"/>
              <a:buChar char="•"/>
            </a:pPr>
            <a:r>
              <a:rPr lang="en-GB" sz="1100">
                <a:effectLst/>
                <a:latin typeface="Core Sans D 35 Regular" panose="020B0503030302020204"/>
              </a:rPr>
              <a:t>Quarterly employee satisfaction survey giving employees the opportunity to score the company and management on a number of parameters anonymously.</a:t>
            </a:r>
          </a:p>
          <a:p>
            <a:pPr marL="171450" indent="-171450" rtl="0">
              <a:buFont typeface="Arial" panose="020B0604020202020204" pitchFamily="34" charset="0"/>
              <a:buChar char="•"/>
            </a:pPr>
            <a:endParaRPr lang="da-DK" sz="1100" dirty="0">
              <a:effectLst/>
              <a:latin typeface="Core Sans D 35 Regular" panose="020B0503030302020204"/>
            </a:endParaRPr>
          </a:p>
          <a:p>
            <a:pPr marL="171450" indent="-171450" rtl="0">
              <a:buFont typeface="Arial" panose="020B0604020202020204" pitchFamily="34" charset="0"/>
              <a:buChar char="•"/>
            </a:pPr>
            <a:r>
              <a:rPr lang="en-GB" sz="1100">
                <a:effectLst/>
                <a:latin typeface="Core Sans D 35 Regular" panose="020B0503030302020204"/>
              </a:rPr>
              <a:t>Holding of the People and Culture forum 4 times a year, where management meets to evaluate the latest employee satisfaction survey and initiate new initiatives to further strengthen employee engagement. </a:t>
            </a:r>
          </a:p>
          <a:p>
            <a:pPr marL="171450" indent="-171450" rtl="0">
              <a:buFont typeface="Arial" panose="020B0604020202020204" pitchFamily="34" charset="0"/>
              <a:buChar char="•"/>
            </a:pPr>
            <a:endParaRPr lang="da-DK" sz="1100" dirty="0">
              <a:effectLst/>
              <a:latin typeface="Core Sans D 35 Regular" panose="020B0503030302020204"/>
            </a:endParaRPr>
          </a:p>
          <a:p>
            <a:pPr marL="171450" indent="-171450" rtl="0">
              <a:buFont typeface="Arial" panose="020B0604020202020204" pitchFamily="34" charset="0"/>
              <a:buChar char="•"/>
            </a:pPr>
            <a:r>
              <a:rPr lang="en-GB" sz="1100">
                <a:latin typeface="Core Sans D 35 Regular" panose="020B0503030302020204"/>
              </a:rPr>
              <a:t>We are proud that, seen over the whole year, our satisfaction surveys showed an overall score of 4.3 out of a possible 5 – and, among other things, 92% of our employees answered that they see themselves still being part of TourCompass in 2 years’ time as well</a:t>
            </a:r>
            <a:r>
              <a:rPr lang="en-GB" sz="1100">
                <a:effectLst/>
                <a:latin typeface="Core Sans D 35 Regular" panose="020B0503030302020204"/>
              </a:rPr>
              <a:t>.</a:t>
            </a:r>
          </a:p>
          <a:p>
            <a:pPr algn="just"/>
            <a:endParaRPr lang="da-DK" sz="1100" b="0" i="0" dirty="0">
              <a:solidFill>
                <a:srgbClr val="464646"/>
              </a:solidFill>
              <a:effectLst/>
              <a:latin typeface="Open Sans" panose="020B0606030504020204" pitchFamily="34" charset="0"/>
            </a:endParaRPr>
          </a:p>
        </p:txBody>
      </p:sp>
    </p:spTree>
    <p:extLst>
      <p:ext uri="{BB962C8B-B14F-4D97-AF65-F5344CB8AC3E}">
        <p14:creationId xmlns:p14="http://schemas.microsoft.com/office/powerpoint/2010/main" val="6837070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AF3E9"/>
        </a:solidFill>
        <a:effectLst/>
      </p:bgPr>
    </p:bg>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838336FA-FE91-2843-A24B-6856AED13BBD}"/>
              </a:ext>
            </a:extLst>
          </p:cNvPr>
          <p:cNvSpPr/>
          <p:nvPr/>
        </p:nvSpPr>
        <p:spPr>
          <a:xfrm>
            <a:off x="1" y="0"/>
            <a:ext cx="12192000" cy="3551702"/>
          </a:xfrm>
          <a:prstGeom prst="rect">
            <a:avLst/>
          </a:prstGeom>
          <a:blipFill dpi="0" rotWithShape="1">
            <a:blip r:embed="rId3"/>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6" name="Pladsholder til slidenummer 4">
            <a:extLst>
              <a:ext uri="{FF2B5EF4-FFF2-40B4-BE49-F238E27FC236}">
                <a16:creationId xmlns:a16="http://schemas.microsoft.com/office/drawing/2014/main" id="{392A724E-9395-4EF3-2461-E6EC8AB96B37}"/>
              </a:ext>
            </a:extLst>
          </p:cNvPr>
          <p:cNvSpPr>
            <a:spLocks noGrp="1"/>
          </p:cNvSpPr>
          <p:nvPr>
            <p:ph type="sldNum" sz="quarter" idx="12"/>
          </p:nvPr>
        </p:nvSpPr>
        <p:spPr>
          <a:xfrm>
            <a:off x="8610600" y="6356350"/>
            <a:ext cx="2743200" cy="365125"/>
          </a:xfrm>
        </p:spPr>
        <p:txBody>
          <a:bodyPr/>
          <a:lstStyle/>
          <a:p>
            <a:fld id="{F64D9711-E2F1-4010-9E5D-6605457BFF7B}" type="slidenum">
              <a:rPr lang="da-DK" smtClean="0"/>
              <a:t>19</a:t>
            </a:fld>
            <a:endParaRPr lang="da-DK"/>
          </a:p>
        </p:txBody>
      </p:sp>
      <p:sp>
        <p:nvSpPr>
          <p:cNvPr id="15" name="Tekstfelt 14">
            <a:extLst>
              <a:ext uri="{FF2B5EF4-FFF2-40B4-BE49-F238E27FC236}">
                <a16:creationId xmlns:a16="http://schemas.microsoft.com/office/drawing/2014/main" id="{8D1B7D7E-55D2-88CD-110A-485790BBCE05}"/>
              </a:ext>
            </a:extLst>
          </p:cNvPr>
          <p:cNvSpPr txBox="1"/>
          <p:nvPr/>
        </p:nvSpPr>
        <p:spPr>
          <a:xfrm>
            <a:off x="1" y="2747024"/>
            <a:ext cx="12191998" cy="630942"/>
          </a:xfrm>
          <a:prstGeom prst="rect">
            <a:avLst/>
          </a:prstGeom>
          <a:noFill/>
          <a:effectLst>
            <a:outerShdw blurRad="50800" dist="38100" dir="2700000" algn="tl" rotWithShape="0">
              <a:prstClr val="black">
                <a:alpha val="15000"/>
              </a:prstClr>
            </a:outerShdw>
          </a:effectLst>
        </p:spPr>
        <p:txBody>
          <a:bodyPr wrap="square" rtlCol="0">
            <a:spAutoFit/>
          </a:bodyPr>
          <a:lstStyle/>
          <a:p>
            <a:pPr algn="ctr"/>
            <a:r>
              <a:rPr lang="en-GB" sz="3500">
                <a:solidFill>
                  <a:srgbClr val="FAF3E9"/>
                </a:solidFill>
                <a:latin typeface="Core Sans D 55 Bold" panose="020B0803030302020204" pitchFamily="34" charset="0"/>
              </a:rPr>
              <a:t>Goals for 2024</a:t>
            </a:r>
          </a:p>
        </p:txBody>
      </p:sp>
      <p:sp>
        <p:nvSpPr>
          <p:cNvPr id="2" name="Tekstfelt 1">
            <a:extLst>
              <a:ext uri="{FF2B5EF4-FFF2-40B4-BE49-F238E27FC236}">
                <a16:creationId xmlns:a16="http://schemas.microsoft.com/office/drawing/2014/main" id="{6AD1EA89-1374-D338-FDB5-6C8489E89A5F}"/>
              </a:ext>
            </a:extLst>
          </p:cNvPr>
          <p:cNvSpPr txBox="1"/>
          <p:nvPr/>
        </p:nvSpPr>
        <p:spPr>
          <a:xfrm>
            <a:off x="1344168" y="3796631"/>
            <a:ext cx="4325112" cy="2695994"/>
          </a:xfrm>
          <a:prstGeom prst="rect">
            <a:avLst/>
          </a:prstGeom>
          <a:noFill/>
        </p:spPr>
        <p:txBody>
          <a:bodyPr wrap="square" rtlCol="0">
            <a:spAutoFit/>
          </a:bodyPr>
          <a:lstStyle/>
          <a:p>
            <a:pPr>
              <a:lnSpc>
                <a:spcPct val="107000"/>
              </a:lnSpc>
              <a:spcAft>
                <a:spcPts val="800"/>
              </a:spcAft>
            </a:pPr>
            <a:r>
              <a:rPr lang="en-GB" sz="1000">
                <a:solidFill>
                  <a:srgbClr val="464646"/>
                </a:solidFill>
                <a:latin typeface="Core Sans D 35 Regular" panose="020B0503030302020204" pitchFamily="34" charset="0"/>
              </a:rPr>
              <a:t>In 2024, we will of course continue to focus on our 4 core areas: </a:t>
            </a:r>
            <a:br>
              <a:rPr lang="en-GB" sz="1000">
                <a:solidFill>
                  <a:srgbClr val="464646"/>
                </a:solidFill>
                <a:latin typeface="Core Sans D 35 Regular" panose="020B0503030302020204" pitchFamily="34" charset="0"/>
              </a:rPr>
            </a:br>
            <a:endParaRPr lang="en-GB" sz="1000">
              <a:solidFill>
                <a:srgbClr val="464646"/>
              </a:solidFill>
              <a:latin typeface="Core Sans D 35 Regular" panose="020B0503030302020204" pitchFamily="34" charset="0"/>
            </a:endParaRPr>
          </a:p>
          <a:p>
            <a:pPr marL="342900" lvl="0" indent="-342900">
              <a:lnSpc>
                <a:spcPct val="107000"/>
              </a:lnSpc>
              <a:buFont typeface="Symbol" panose="05050102010706020507" pitchFamily="18" charset="2"/>
              <a:buChar char=""/>
            </a:pPr>
            <a:r>
              <a:rPr lang="en-GB" sz="1000">
                <a:solidFill>
                  <a:srgbClr val="464646"/>
                </a:solidFill>
                <a:latin typeface="Core Sans D 35 Regular" panose="020B0503030302020204" pitchFamily="34" charset="0"/>
              </a:rPr>
              <a:t>Climate &amp; environment: Reduction of carbon emissions in connection with our tours </a:t>
            </a:r>
          </a:p>
          <a:p>
            <a:pPr marL="342900" lvl="0" indent="-342900">
              <a:lnSpc>
                <a:spcPct val="107000"/>
              </a:lnSpc>
              <a:buFont typeface="Symbol" panose="05050102010706020507" pitchFamily="18" charset="2"/>
              <a:buChar char=""/>
            </a:pPr>
            <a:r>
              <a:rPr lang="en-GB" sz="1000">
                <a:solidFill>
                  <a:srgbClr val="464646"/>
                </a:solidFill>
                <a:latin typeface="Core Sans D 35 Regular" panose="020B0503030302020204" pitchFamily="34" charset="0"/>
              </a:rPr>
              <a:t>Social responsibility: Support of disadvantaged local communities</a:t>
            </a:r>
          </a:p>
          <a:p>
            <a:pPr marL="342900" lvl="0" indent="-342900">
              <a:lnSpc>
                <a:spcPct val="107000"/>
              </a:lnSpc>
              <a:buFont typeface="Symbol" panose="05050102010706020507" pitchFamily="18" charset="2"/>
              <a:buChar char=""/>
            </a:pPr>
            <a:r>
              <a:rPr lang="en-GB" sz="1000">
                <a:solidFill>
                  <a:srgbClr val="464646"/>
                </a:solidFill>
                <a:latin typeface="Core Sans D 35 Regular" panose="020B0503030302020204" pitchFamily="34" charset="0"/>
              </a:rPr>
              <a:t>Responsibility for nature: Focus on animal welfare</a:t>
            </a:r>
          </a:p>
          <a:p>
            <a:pPr marL="342900" lvl="0" indent="-342900">
              <a:lnSpc>
                <a:spcPct val="107000"/>
              </a:lnSpc>
              <a:buFont typeface="Symbol" panose="05050102010706020507" pitchFamily="18" charset="2"/>
              <a:buChar char=""/>
            </a:pPr>
            <a:r>
              <a:rPr lang="en-GB" sz="1000">
                <a:solidFill>
                  <a:srgbClr val="464646"/>
                </a:solidFill>
                <a:latin typeface="Core Sans D 35 Regular" panose="020B0503030302020204" pitchFamily="34" charset="0"/>
              </a:rPr>
              <a:t>Governance: Decent, lawful behaviour, conforming to conventionally accepted standards of propriety and morals</a:t>
            </a:r>
          </a:p>
          <a:p>
            <a:pPr marL="457200">
              <a:lnSpc>
                <a:spcPct val="107000"/>
              </a:lnSpc>
              <a:spcAft>
                <a:spcPts val="800"/>
              </a:spcAft>
            </a:pPr>
            <a:r>
              <a:rPr lang="en-GB" sz="1000">
                <a:solidFill>
                  <a:srgbClr val="464646"/>
                </a:solidFill>
                <a:latin typeface="Core Sans D 35 Regular" panose="020B0503030302020204" pitchFamily="34" charset="0"/>
              </a:rPr>
              <a:t> </a:t>
            </a:r>
          </a:p>
          <a:p>
            <a:pPr>
              <a:lnSpc>
                <a:spcPct val="107000"/>
              </a:lnSpc>
              <a:spcAft>
                <a:spcPts val="800"/>
              </a:spcAft>
            </a:pPr>
            <a:r>
              <a:rPr lang="en-GB" sz="1000">
                <a:solidFill>
                  <a:srgbClr val="464646"/>
                </a:solidFill>
                <a:latin typeface="Core Sans D 35 Regular" panose="020B0503030302020204" pitchFamily="34" charset="0"/>
              </a:rPr>
              <a:t>We aim to add one item to the list here: biodiversity. We believe that this is an area that is clearly lacking in our current sustainability work.  </a:t>
            </a:r>
          </a:p>
          <a:p>
            <a:pPr>
              <a:lnSpc>
                <a:spcPct val="107000"/>
              </a:lnSpc>
              <a:spcAft>
                <a:spcPts val="800"/>
              </a:spcAft>
            </a:pPr>
            <a:r>
              <a:rPr lang="en-GB" sz="1000">
                <a:solidFill>
                  <a:srgbClr val="464646"/>
                </a:solidFill>
                <a:latin typeface="Core Sans D 35 Regular" panose="020B0503030302020204" pitchFamily="34" charset="0"/>
              </a:rPr>
              <a:t>One of our most important goals for 2024 is to expand the number of projects we support around the world. We believe we have a unique opportunity to contribute to positive development in many of the countries we travel to – both socially and environmentally.</a:t>
            </a:r>
          </a:p>
        </p:txBody>
      </p:sp>
      <p:sp>
        <p:nvSpPr>
          <p:cNvPr id="4" name="Tekstfelt 3">
            <a:extLst>
              <a:ext uri="{FF2B5EF4-FFF2-40B4-BE49-F238E27FC236}">
                <a16:creationId xmlns:a16="http://schemas.microsoft.com/office/drawing/2014/main" id="{AA7B8E61-61C4-524E-F61E-7052DEA47B33}"/>
              </a:ext>
            </a:extLst>
          </p:cNvPr>
          <p:cNvSpPr txBox="1"/>
          <p:nvPr/>
        </p:nvSpPr>
        <p:spPr>
          <a:xfrm>
            <a:off x="5897880" y="3796631"/>
            <a:ext cx="4590288" cy="2467855"/>
          </a:xfrm>
          <a:prstGeom prst="rect">
            <a:avLst/>
          </a:prstGeom>
          <a:noFill/>
        </p:spPr>
        <p:txBody>
          <a:bodyPr wrap="square" rtlCol="0">
            <a:spAutoFit/>
          </a:bodyPr>
          <a:lstStyle/>
          <a:p>
            <a:pPr>
              <a:lnSpc>
                <a:spcPct val="107000"/>
              </a:lnSpc>
              <a:spcAft>
                <a:spcPts val="800"/>
              </a:spcAft>
            </a:pPr>
            <a:r>
              <a:rPr lang="en-GB" sz="1000">
                <a:solidFill>
                  <a:srgbClr val="464646"/>
                </a:solidFill>
                <a:latin typeface="Core Sans D 35 Regular" panose="020B0503030302020204" pitchFamily="34" charset="0"/>
              </a:rPr>
              <a:t>We believe that travel helps create positive footprints – both for those who experience and for those who create experiences. It is our aim to continually increase the number of projects we support – especially those that have a significant footprint in the local communities.</a:t>
            </a:r>
          </a:p>
          <a:p>
            <a:pPr>
              <a:lnSpc>
                <a:spcPct val="107000"/>
              </a:lnSpc>
              <a:spcAft>
                <a:spcPts val="800"/>
              </a:spcAft>
            </a:pPr>
            <a:r>
              <a:rPr lang="en-GB" sz="1000">
                <a:solidFill>
                  <a:srgbClr val="464646"/>
                </a:solidFill>
                <a:latin typeface="Core Sans D 35 Regular" panose="020B0503030302020204" pitchFamily="34" charset="0"/>
              </a:rPr>
              <a:t>We are also working purposefully to formulate a flight policy. We work with many airlines, and there is a lot of work involved in mapping out the strategies of them all. </a:t>
            </a:r>
          </a:p>
          <a:p>
            <a:pPr>
              <a:lnSpc>
                <a:spcPct val="107000"/>
              </a:lnSpc>
              <a:spcAft>
                <a:spcPts val="800"/>
              </a:spcAft>
            </a:pPr>
            <a:r>
              <a:rPr lang="en-GB" sz="1000">
                <a:solidFill>
                  <a:srgbClr val="464646"/>
                </a:solidFill>
                <a:latin typeface="Core Sans D 35 Regular" panose="020B0503030302020204" pitchFamily="34" charset="0"/>
              </a:rPr>
              <a:t>It is also our goal for 2024 to map the emissions of our 10 best-selling hotels, to replace driving by car with trains on at least one of our top-10 best-selling tours, and to introduce transportation by electric vehicles at at least one destination.</a:t>
            </a:r>
          </a:p>
          <a:p>
            <a:pPr>
              <a:lnSpc>
                <a:spcPct val="107000"/>
              </a:lnSpc>
              <a:spcAft>
                <a:spcPts val="800"/>
              </a:spcAft>
            </a:pPr>
            <a:r>
              <a:rPr lang="en-GB" sz="1000">
                <a:solidFill>
                  <a:srgbClr val="464646"/>
                </a:solidFill>
                <a:latin typeface="Core Sans D 35 Regular" panose="020B0503030302020204" pitchFamily="34" charset="0"/>
              </a:rPr>
              <a:t>We look forward to it!</a:t>
            </a:r>
          </a:p>
          <a:p>
            <a:pPr algn="just"/>
            <a:endParaRPr lang="da-DK" sz="1000" b="0" i="0" dirty="0">
              <a:solidFill>
                <a:srgbClr val="464646"/>
              </a:solidFill>
              <a:effectLst/>
              <a:latin typeface="Open Sans" panose="020B0606030504020204" pitchFamily="34" charset="0"/>
            </a:endParaRPr>
          </a:p>
        </p:txBody>
      </p:sp>
    </p:spTree>
    <p:extLst>
      <p:ext uri="{BB962C8B-B14F-4D97-AF65-F5344CB8AC3E}">
        <p14:creationId xmlns:p14="http://schemas.microsoft.com/office/powerpoint/2010/main" val="23276064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kstfelt 6">
            <a:extLst>
              <a:ext uri="{FF2B5EF4-FFF2-40B4-BE49-F238E27FC236}">
                <a16:creationId xmlns:a16="http://schemas.microsoft.com/office/drawing/2014/main" id="{D2BAFDCC-A07D-FDBF-206C-B7FCBB4C40E8}"/>
              </a:ext>
            </a:extLst>
          </p:cNvPr>
          <p:cNvSpPr txBox="1"/>
          <p:nvPr/>
        </p:nvSpPr>
        <p:spPr>
          <a:xfrm>
            <a:off x="6402988" y="1243508"/>
            <a:ext cx="3463636" cy="553998"/>
          </a:xfrm>
          <a:prstGeom prst="rect">
            <a:avLst/>
          </a:prstGeom>
          <a:noFill/>
        </p:spPr>
        <p:txBody>
          <a:bodyPr wrap="square" rtlCol="0">
            <a:spAutoFit/>
          </a:bodyPr>
          <a:lstStyle/>
          <a:p>
            <a:r>
              <a:rPr lang="en-GB" sz="3000">
                <a:solidFill>
                  <a:srgbClr val="FF6700"/>
                </a:solidFill>
                <a:latin typeface="Core Sans D 55 Bold" panose="020B0803030302020204" pitchFamily="34" charset="0"/>
              </a:rPr>
              <a:t>Contents</a:t>
            </a:r>
          </a:p>
        </p:txBody>
      </p:sp>
      <p:sp>
        <p:nvSpPr>
          <p:cNvPr id="8" name="Tekstfelt 7">
            <a:extLst>
              <a:ext uri="{FF2B5EF4-FFF2-40B4-BE49-F238E27FC236}">
                <a16:creationId xmlns:a16="http://schemas.microsoft.com/office/drawing/2014/main" id="{DAA2E565-CD25-92A0-E4F9-0500CB774519}"/>
              </a:ext>
            </a:extLst>
          </p:cNvPr>
          <p:cNvSpPr txBox="1"/>
          <p:nvPr/>
        </p:nvSpPr>
        <p:spPr>
          <a:xfrm>
            <a:off x="6402988" y="1656674"/>
            <a:ext cx="5625214" cy="4224233"/>
          </a:xfrm>
          <a:prstGeom prst="rect">
            <a:avLst/>
          </a:prstGeom>
          <a:noFill/>
        </p:spPr>
        <p:txBody>
          <a:bodyPr wrap="square" rtlCol="0">
            <a:spAutoFit/>
          </a:bodyPr>
          <a:lstStyle/>
          <a:p>
            <a:pPr>
              <a:lnSpc>
                <a:spcPct val="150000"/>
              </a:lnSpc>
            </a:pPr>
            <a:r>
              <a:rPr lang="en-GB" sz="1300" dirty="0">
                <a:solidFill>
                  <a:srgbClr val="464646"/>
                </a:solidFill>
                <a:latin typeface="Core Sans D 35 Regular" panose="020B0503030302020204" pitchFamily="34" charset="0"/>
              </a:rPr>
              <a:t>INTRODUCTION				3</a:t>
            </a:r>
            <a:br>
              <a:rPr lang="en-GB" sz="1300" dirty="0">
                <a:solidFill>
                  <a:srgbClr val="464646"/>
                </a:solidFill>
                <a:latin typeface="Core Sans D 35 Regular" panose="020B0503030302020204" pitchFamily="34" charset="0"/>
              </a:rPr>
            </a:br>
            <a:r>
              <a:rPr lang="en-GB" sz="1300" dirty="0">
                <a:solidFill>
                  <a:srgbClr val="464646"/>
                </a:solidFill>
                <a:latin typeface="Core Sans D 35 Regular" panose="020B0503030302020204" pitchFamily="34" charset="0"/>
              </a:rPr>
              <a:t>OUR SUSTAINABILITY STRATEGY			 4</a:t>
            </a:r>
          </a:p>
          <a:p>
            <a:pPr>
              <a:lnSpc>
                <a:spcPct val="150000"/>
              </a:lnSpc>
            </a:pPr>
            <a:r>
              <a:rPr lang="en-GB" sz="1300" dirty="0">
                <a:solidFill>
                  <a:srgbClr val="464646"/>
                </a:solidFill>
                <a:latin typeface="Core Sans D 35 Regular" panose="020B0503030302020204" pitchFamily="34" charset="0"/>
              </a:rPr>
              <a:t>CLIMATE &amp; ENVIRONMENT				6</a:t>
            </a:r>
          </a:p>
          <a:p>
            <a:pPr>
              <a:lnSpc>
                <a:spcPct val="150000"/>
              </a:lnSpc>
            </a:pPr>
            <a:r>
              <a:rPr lang="en-GB" sz="1300" dirty="0">
                <a:solidFill>
                  <a:srgbClr val="464646"/>
                </a:solidFill>
                <a:latin typeface="Core Sans D 35 Regular" panose="020B0503030302020204" pitchFamily="34" charset="0"/>
              </a:rPr>
              <a:t>ANIMAL WELFARE				10</a:t>
            </a:r>
          </a:p>
          <a:p>
            <a:pPr>
              <a:lnSpc>
                <a:spcPct val="150000"/>
              </a:lnSpc>
            </a:pPr>
            <a:r>
              <a:rPr lang="en-GB" sz="1200" dirty="0">
                <a:solidFill>
                  <a:srgbClr val="464646"/>
                </a:solidFill>
                <a:latin typeface="Core Sans D 35 Regular" panose="020B0503030302020204" pitchFamily="34" charset="0"/>
              </a:rPr>
              <a:t>   - HIGHLIGHT: KAPAMA PRIVATE GAME RESERVE, SOUTH AFRICA</a:t>
            </a:r>
            <a:r>
              <a:rPr lang="en-GB" sz="1300" dirty="0">
                <a:solidFill>
                  <a:srgbClr val="464646"/>
                </a:solidFill>
                <a:latin typeface="Core Sans D 35 Regular" panose="020B0503030302020204" pitchFamily="34" charset="0"/>
              </a:rPr>
              <a:t>	11</a:t>
            </a:r>
          </a:p>
          <a:p>
            <a:pPr>
              <a:lnSpc>
                <a:spcPct val="150000"/>
              </a:lnSpc>
            </a:pPr>
            <a:r>
              <a:rPr lang="en-GB" sz="1300" dirty="0">
                <a:solidFill>
                  <a:srgbClr val="464646"/>
                </a:solidFill>
                <a:latin typeface="Core Sans D 35 Regular" panose="020B0503030302020204" pitchFamily="34" charset="0"/>
              </a:rPr>
              <a:t>SOCIAL RESPONSIBILITY				12</a:t>
            </a:r>
          </a:p>
          <a:p>
            <a:pPr>
              <a:lnSpc>
                <a:spcPct val="150000"/>
              </a:lnSpc>
            </a:pPr>
            <a:r>
              <a:rPr lang="en-GB" sz="1200" dirty="0">
                <a:solidFill>
                  <a:srgbClr val="464646"/>
                </a:solidFill>
                <a:latin typeface="Core Sans D 35 Regular" panose="020B0503030302020204" pitchFamily="34" charset="0"/>
              </a:rPr>
              <a:t>    - HIGHLIGHT: RAINFOREST ECO LODGE, SRI LANKA</a:t>
            </a:r>
            <a:r>
              <a:rPr lang="en-GB" dirty="0">
                <a:solidFill>
                  <a:srgbClr val="464646"/>
                </a:solidFill>
                <a:latin typeface="Core Sans D 35 Regular" panose="020B0503030302020204" pitchFamily="34" charset="0"/>
              </a:rPr>
              <a:t>	</a:t>
            </a:r>
            <a:r>
              <a:rPr lang="en-GB" sz="1300" dirty="0">
                <a:solidFill>
                  <a:srgbClr val="464646"/>
                </a:solidFill>
                <a:latin typeface="Core Sans D 35 Regular" panose="020B0503030302020204" pitchFamily="34" charset="0"/>
              </a:rPr>
              <a:t>	13</a:t>
            </a:r>
          </a:p>
          <a:p>
            <a:pPr>
              <a:lnSpc>
                <a:spcPct val="150000"/>
              </a:lnSpc>
            </a:pPr>
            <a:r>
              <a:rPr lang="en-GB" sz="1200" dirty="0">
                <a:solidFill>
                  <a:srgbClr val="464646"/>
                </a:solidFill>
                <a:latin typeface="Core Sans D 35 Regular" panose="020B0503030302020204" pitchFamily="34" charset="0"/>
              </a:rPr>
              <a:t>    - HIGHLIGHT: LOST CITY TREK, COLOMBIA	</a:t>
            </a:r>
            <a:r>
              <a:rPr lang="en-GB" sz="1300" dirty="0">
                <a:solidFill>
                  <a:srgbClr val="464646"/>
                </a:solidFill>
                <a:latin typeface="Core Sans D 35 Regular" panose="020B0503030302020204" pitchFamily="34" charset="0"/>
              </a:rPr>
              <a:t>	14</a:t>
            </a:r>
          </a:p>
          <a:p>
            <a:pPr>
              <a:lnSpc>
                <a:spcPct val="150000"/>
              </a:lnSpc>
            </a:pPr>
            <a:r>
              <a:rPr lang="en-GB" sz="1200" dirty="0">
                <a:solidFill>
                  <a:srgbClr val="464646"/>
                </a:solidFill>
                <a:latin typeface="Core Sans D 35 Regular" panose="020B0503030302020204" pitchFamily="34" charset="0"/>
              </a:rPr>
              <a:t>    - HIGHLIGHT: MOSHI KIDS CENTRE, TANZANIA	</a:t>
            </a:r>
            <a:r>
              <a:rPr lang="en-GB" dirty="0">
                <a:solidFill>
                  <a:srgbClr val="464646"/>
                </a:solidFill>
                <a:latin typeface="Core Sans D 35 Regular" panose="020B0503030302020204" pitchFamily="34" charset="0"/>
              </a:rPr>
              <a:t>	</a:t>
            </a:r>
            <a:r>
              <a:rPr lang="en-GB" sz="1300" dirty="0">
                <a:solidFill>
                  <a:srgbClr val="464646"/>
                </a:solidFill>
                <a:latin typeface="Core Sans D 35 Regular" panose="020B0503030302020204" pitchFamily="34" charset="0"/>
              </a:rPr>
              <a:t>15</a:t>
            </a:r>
          </a:p>
          <a:p>
            <a:pPr>
              <a:lnSpc>
                <a:spcPct val="150000"/>
              </a:lnSpc>
            </a:pPr>
            <a:r>
              <a:rPr lang="en-GB" sz="1300" dirty="0">
                <a:solidFill>
                  <a:srgbClr val="464646"/>
                </a:solidFill>
                <a:latin typeface="Core Sans D 35 Regular" panose="020B0503030302020204" pitchFamily="34" charset="0"/>
              </a:rPr>
              <a:t>CARE FOR PEOPLE 				16</a:t>
            </a:r>
          </a:p>
          <a:p>
            <a:pPr>
              <a:lnSpc>
                <a:spcPct val="150000"/>
              </a:lnSpc>
            </a:pPr>
            <a:r>
              <a:rPr lang="en-GB" sz="1200" dirty="0">
                <a:solidFill>
                  <a:srgbClr val="464646"/>
                </a:solidFill>
                <a:latin typeface="Core Sans D 35 Regular" panose="020B0503030302020204" pitchFamily="34" charset="0"/>
              </a:rPr>
              <a:t>    - WORKING CONDITIONS FOR GUIDES AND PORTERS, KILIMANJARO </a:t>
            </a:r>
            <a:r>
              <a:rPr lang="en-GB" sz="1300" dirty="0">
                <a:solidFill>
                  <a:srgbClr val="464646"/>
                </a:solidFill>
                <a:latin typeface="Core Sans D 35 Regular" panose="020B0503030302020204" pitchFamily="34" charset="0"/>
              </a:rPr>
              <a:t>	17</a:t>
            </a:r>
          </a:p>
          <a:p>
            <a:pPr>
              <a:lnSpc>
                <a:spcPct val="150000"/>
              </a:lnSpc>
            </a:pPr>
            <a:r>
              <a:rPr lang="en-GB" sz="1300" dirty="0">
                <a:solidFill>
                  <a:srgbClr val="464646"/>
                </a:solidFill>
                <a:latin typeface="Core Sans D 35 Regular" panose="020B0503030302020204" pitchFamily="34" charset="0"/>
              </a:rPr>
              <a:t>PEOPLE &amp; CULTURE 				18</a:t>
            </a:r>
          </a:p>
          <a:p>
            <a:pPr>
              <a:lnSpc>
                <a:spcPct val="150000"/>
              </a:lnSpc>
            </a:pPr>
            <a:r>
              <a:rPr lang="en-GB" sz="1300" dirty="0">
                <a:solidFill>
                  <a:srgbClr val="464646"/>
                </a:solidFill>
                <a:latin typeface="Core Sans D 35 Regular" panose="020B0503030302020204" pitchFamily="34" charset="0"/>
              </a:rPr>
              <a:t>GOALS FOR 2024 				19</a:t>
            </a:r>
          </a:p>
        </p:txBody>
      </p:sp>
      <p:pic>
        <p:nvPicPr>
          <p:cNvPr id="3" name="Billede 2">
            <a:extLst>
              <a:ext uri="{FF2B5EF4-FFF2-40B4-BE49-F238E27FC236}">
                <a16:creationId xmlns:a16="http://schemas.microsoft.com/office/drawing/2014/main" id="{24376329-E295-57D5-500F-CC3AA789177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51482" y="376646"/>
            <a:ext cx="2654233" cy="557368"/>
          </a:xfrm>
          <a:prstGeom prst="rect">
            <a:avLst/>
          </a:prstGeom>
        </p:spPr>
      </p:pic>
      <p:sp>
        <p:nvSpPr>
          <p:cNvPr id="2" name="Tekstfelt 1">
            <a:extLst>
              <a:ext uri="{FF2B5EF4-FFF2-40B4-BE49-F238E27FC236}">
                <a16:creationId xmlns:a16="http://schemas.microsoft.com/office/drawing/2014/main" id="{E1856CD2-4E2E-31DE-5091-E606006F301D}"/>
              </a:ext>
            </a:extLst>
          </p:cNvPr>
          <p:cNvSpPr txBox="1"/>
          <p:nvPr/>
        </p:nvSpPr>
        <p:spPr>
          <a:xfrm>
            <a:off x="2098426" y="2253406"/>
            <a:ext cx="4461166" cy="399725"/>
          </a:xfrm>
          <a:prstGeom prst="rect">
            <a:avLst/>
          </a:prstGeom>
          <a:noFill/>
        </p:spPr>
        <p:txBody>
          <a:bodyPr wrap="square" rtlCol="0">
            <a:spAutoFit/>
          </a:bodyPr>
          <a:lstStyle/>
          <a:p>
            <a:pPr>
              <a:lnSpc>
                <a:spcPct val="150000"/>
              </a:lnSpc>
            </a:pPr>
            <a:endParaRPr lang="da-DK" sz="1500" dirty="0">
              <a:solidFill>
                <a:srgbClr val="00C8FF"/>
              </a:solidFill>
              <a:latin typeface="Core Sans D 35 Regular" panose="020B0503030302020204" pitchFamily="34" charset="0"/>
            </a:endParaRPr>
          </a:p>
        </p:txBody>
      </p:sp>
    </p:spTree>
    <p:extLst>
      <p:ext uri="{BB962C8B-B14F-4D97-AF65-F5344CB8AC3E}">
        <p14:creationId xmlns:p14="http://schemas.microsoft.com/office/powerpoint/2010/main" val="29213593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AF3E9"/>
        </a:solidFill>
        <a:effectLst/>
      </p:bgPr>
    </p:bg>
    <p:spTree>
      <p:nvGrpSpPr>
        <p:cNvPr id="1" name=""/>
        <p:cNvGrpSpPr/>
        <p:nvPr/>
      </p:nvGrpSpPr>
      <p:grpSpPr>
        <a:xfrm>
          <a:off x="0" y="0"/>
          <a:ext cx="0" cy="0"/>
          <a:chOff x="0" y="0"/>
          <a:chExt cx="0" cy="0"/>
        </a:xfrm>
      </p:grpSpPr>
      <p:sp>
        <p:nvSpPr>
          <p:cNvPr id="15" name="Tekstfelt 14">
            <a:extLst>
              <a:ext uri="{FF2B5EF4-FFF2-40B4-BE49-F238E27FC236}">
                <a16:creationId xmlns:a16="http://schemas.microsoft.com/office/drawing/2014/main" id="{8D1B7D7E-55D2-88CD-110A-485790BBCE05}"/>
              </a:ext>
            </a:extLst>
          </p:cNvPr>
          <p:cNvSpPr txBox="1"/>
          <p:nvPr/>
        </p:nvSpPr>
        <p:spPr>
          <a:xfrm>
            <a:off x="1540560" y="2798058"/>
            <a:ext cx="10999223" cy="630942"/>
          </a:xfrm>
          <a:prstGeom prst="rect">
            <a:avLst/>
          </a:prstGeom>
          <a:noFill/>
        </p:spPr>
        <p:txBody>
          <a:bodyPr wrap="square" rtlCol="0">
            <a:spAutoFit/>
          </a:bodyPr>
          <a:lstStyle/>
          <a:p>
            <a:r>
              <a:rPr lang="en-GB" sz="3500">
                <a:solidFill>
                  <a:srgbClr val="FAF3E9"/>
                </a:solidFill>
                <a:latin typeface="Core Sans D 55 Bold" panose="020B0803030302020204" pitchFamily="34" charset="0"/>
              </a:rPr>
              <a:t>Goals for 2024</a:t>
            </a:r>
          </a:p>
        </p:txBody>
      </p:sp>
      <p:pic>
        <p:nvPicPr>
          <p:cNvPr id="8" name="Grafik 7">
            <a:extLst>
              <a:ext uri="{FF2B5EF4-FFF2-40B4-BE49-F238E27FC236}">
                <a16:creationId xmlns:a16="http://schemas.microsoft.com/office/drawing/2014/main" id="{FD57DEDE-6316-6B5E-359C-1576343770E1}"/>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623103" y="2816532"/>
            <a:ext cx="4357113" cy="912271"/>
          </a:xfrm>
          <a:prstGeom prst="rect">
            <a:avLst/>
          </a:prstGeom>
        </p:spPr>
      </p:pic>
    </p:spTree>
    <p:extLst>
      <p:ext uri="{BB962C8B-B14F-4D97-AF65-F5344CB8AC3E}">
        <p14:creationId xmlns:p14="http://schemas.microsoft.com/office/powerpoint/2010/main" val="14378097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AF3E9"/>
        </a:solidFill>
        <a:effectLst/>
      </p:bgPr>
    </p:bg>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A5D42D6B-0452-1F6D-4818-6F6CB25F8A0E}"/>
              </a:ext>
            </a:extLst>
          </p:cNvPr>
          <p:cNvSpPr/>
          <p:nvPr/>
        </p:nvSpPr>
        <p:spPr>
          <a:xfrm>
            <a:off x="7555345" y="0"/>
            <a:ext cx="4636655" cy="6858000"/>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Tekstfelt 4">
            <a:extLst>
              <a:ext uri="{FF2B5EF4-FFF2-40B4-BE49-F238E27FC236}">
                <a16:creationId xmlns:a16="http://schemas.microsoft.com/office/drawing/2014/main" id="{E210BE1A-0140-12A8-F30A-51A0F9C5F636}"/>
              </a:ext>
            </a:extLst>
          </p:cNvPr>
          <p:cNvSpPr txBox="1"/>
          <p:nvPr/>
        </p:nvSpPr>
        <p:spPr>
          <a:xfrm>
            <a:off x="458210" y="451880"/>
            <a:ext cx="3463636" cy="630942"/>
          </a:xfrm>
          <a:prstGeom prst="rect">
            <a:avLst/>
          </a:prstGeom>
          <a:noFill/>
        </p:spPr>
        <p:txBody>
          <a:bodyPr wrap="square" rtlCol="0">
            <a:spAutoFit/>
          </a:bodyPr>
          <a:lstStyle/>
          <a:p>
            <a:r>
              <a:rPr lang="en-GB" sz="3500">
                <a:solidFill>
                  <a:srgbClr val="FF6700"/>
                </a:solidFill>
                <a:latin typeface="Core Sans D 55 Bold" panose="020B0803030302020204" pitchFamily="34" charset="0"/>
              </a:rPr>
              <a:t>Introduction</a:t>
            </a:r>
          </a:p>
        </p:txBody>
      </p:sp>
      <p:sp>
        <p:nvSpPr>
          <p:cNvPr id="6" name="Tekstfelt 5">
            <a:extLst>
              <a:ext uri="{FF2B5EF4-FFF2-40B4-BE49-F238E27FC236}">
                <a16:creationId xmlns:a16="http://schemas.microsoft.com/office/drawing/2014/main" id="{C8902054-B909-C7F0-14FA-18C9565F98A0}"/>
              </a:ext>
            </a:extLst>
          </p:cNvPr>
          <p:cNvSpPr txBox="1"/>
          <p:nvPr/>
        </p:nvSpPr>
        <p:spPr>
          <a:xfrm>
            <a:off x="468053" y="1076146"/>
            <a:ext cx="4239493" cy="261610"/>
          </a:xfrm>
          <a:prstGeom prst="rect">
            <a:avLst/>
          </a:prstGeom>
          <a:noFill/>
        </p:spPr>
        <p:txBody>
          <a:bodyPr wrap="square" rtlCol="0">
            <a:spAutoFit/>
          </a:bodyPr>
          <a:lstStyle/>
          <a:p>
            <a:r>
              <a:rPr lang="en-GB" sz="1100">
                <a:solidFill>
                  <a:srgbClr val="00C8FF"/>
                </a:solidFill>
                <a:latin typeface="Core Sans D 35 Regular" panose="020B0503030302020204" pitchFamily="34" charset="0"/>
              </a:rPr>
              <a:t>CLAUS PALMGREN JESSEN, CEO OF TOURCOMPASS</a:t>
            </a:r>
          </a:p>
        </p:txBody>
      </p:sp>
      <p:sp>
        <p:nvSpPr>
          <p:cNvPr id="7" name="Tekstfelt 6">
            <a:extLst>
              <a:ext uri="{FF2B5EF4-FFF2-40B4-BE49-F238E27FC236}">
                <a16:creationId xmlns:a16="http://schemas.microsoft.com/office/drawing/2014/main" id="{3700D99D-E7B2-CCD0-A469-EE82BAC37938}"/>
              </a:ext>
            </a:extLst>
          </p:cNvPr>
          <p:cNvSpPr txBox="1"/>
          <p:nvPr/>
        </p:nvSpPr>
        <p:spPr>
          <a:xfrm>
            <a:off x="484606" y="1365343"/>
            <a:ext cx="3127274" cy="5016758"/>
          </a:xfrm>
          <a:prstGeom prst="rect">
            <a:avLst/>
          </a:prstGeom>
          <a:noFill/>
        </p:spPr>
        <p:txBody>
          <a:bodyPr wrap="square" rtlCol="0">
            <a:spAutoFit/>
          </a:bodyPr>
          <a:lstStyle/>
          <a:p>
            <a:endParaRPr lang="da-DK" sz="1000" b="0" i="0" dirty="0">
              <a:solidFill>
                <a:srgbClr val="464646"/>
              </a:solidFill>
              <a:effectLst/>
              <a:latin typeface="Core Sans D 35 Regular" panose="020B0503030302020204" pitchFamily="34" charset="0"/>
            </a:endParaRPr>
          </a:p>
          <a:p>
            <a:r>
              <a:rPr lang="en-GB" sz="1000" b="0" i="0" dirty="0">
                <a:solidFill>
                  <a:srgbClr val="464646"/>
                </a:solidFill>
                <a:effectLst/>
                <a:latin typeface="Core Sans D 35 Regular" panose="020B0503030302020204" pitchFamily="34" charset="0"/>
              </a:rPr>
              <a:t>At TourCompass, we believe that travel brings people together and builds an understanding of other cultures and customs around the world.</a:t>
            </a:r>
          </a:p>
          <a:p>
            <a:endParaRPr lang="da-DK" sz="1000" b="0" i="0" dirty="0">
              <a:solidFill>
                <a:srgbClr val="464646"/>
              </a:solidFill>
              <a:effectLst/>
              <a:latin typeface="Core Sans D 35 Regular" panose="020B0503030302020204" pitchFamily="34" charset="0"/>
            </a:endParaRPr>
          </a:p>
          <a:p>
            <a:r>
              <a:rPr lang="en-GB" sz="1000" b="0" i="0" dirty="0">
                <a:solidFill>
                  <a:srgbClr val="464646"/>
                </a:solidFill>
                <a:effectLst/>
                <a:latin typeface="Core Sans D 35 Regular" panose="020B0503030302020204" pitchFamily="34" charset="0"/>
              </a:rPr>
              <a:t>In troubled times, it’s perhaps more important than ever that we all expand our horizons and learn – and embrace – something new.</a:t>
            </a:r>
          </a:p>
          <a:p>
            <a:endParaRPr lang="da-DK" sz="1000" b="0" i="0" dirty="0">
              <a:solidFill>
                <a:srgbClr val="464646"/>
              </a:solidFill>
              <a:effectLst/>
              <a:latin typeface="Core Sans D 35 Regular" panose="020B0503030302020204" pitchFamily="34" charset="0"/>
            </a:endParaRPr>
          </a:p>
          <a:p>
            <a:r>
              <a:rPr lang="en-GB" sz="1000" b="0" i="0" dirty="0">
                <a:solidFill>
                  <a:srgbClr val="464646"/>
                </a:solidFill>
                <a:effectLst/>
                <a:latin typeface="Core Sans D 35 Regular" panose="020B0503030302020204" pitchFamily="34" charset="0"/>
              </a:rPr>
              <a:t>And that’s very much what we do, here in our own little world. </a:t>
            </a:r>
          </a:p>
          <a:p>
            <a:endParaRPr lang="da-DK" sz="1000" b="0" i="0" dirty="0">
              <a:solidFill>
                <a:srgbClr val="464646"/>
              </a:solidFill>
              <a:effectLst/>
              <a:latin typeface="Core Sans D 35 Regular" panose="020B0503030302020204" pitchFamily="34" charset="0"/>
            </a:endParaRPr>
          </a:p>
          <a:p>
            <a:r>
              <a:rPr lang="en-GB" sz="1000" b="0" i="0" dirty="0">
                <a:solidFill>
                  <a:srgbClr val="464646"/>
                </a:solidFill>
                <a:effectLst/>
                <a:latin typeface="Core Sans D 35 Regular" panose="020B0503030302020204" pitchFamily="34" charset="0"/>
              </a:rPr>
              <a:t>Our work with sustainability over the past year has shown us that it is every bit as exciting, important and not least as challenging as we had expected. Sustainability is a concept in constant motion, and every day we learn something new.</a:t>
            </a:r>
          </a:p>
          <a:p>
            <a:r>
              <a:rPr lang="en-GB" sz="1000" b="0" i="0" dirty="0">
                <a:solidFill>
                  <a:srgbClr val="464646"/>
                </a:solidFill>
                <a:effectLst/>
                <a:latin typeface="Core Sans D 35 Regular" panose="020B0503030302020204" pitchFamily="34" charset="0"/>
              </a:rPr>
              <a:t> </a:t>
            </a:r>
          </a:p>
          <a:p>
            <a:r>
              <a:rPr lang="en-GB" sz="1000" b="0" i="0" dirty="0">
                <a:solidFill>
                  <a:srgbClr val="464646"/>
                </a:solidFill>
                <a:effectLst/>
                <a:latin typeface="Core Sans D 35 Regular" panose="020B0503030302020204" pitchFamily="34" charset="0"/>
              </a:rPr>
              <a:t>During the past year, we have introduced a number of new initiatives to several of our tours. These initiatives support local communities, fight social inequality and take care of nature and wildlife. Our mission states that our tours must help create a better world – both for our guests and for those we visit around the world.</a:t>
            </a:r>
          </a:p>
          <a:p>
            <a:endParaRPr lang="da-DK" sz="1000" b="0" i="0" dirty="0">
              <a:solidFill>
                <a:srgbClr val="464646"/>
              </a:solidFill>
              <a:effectLst/>
              <a:latin typeface="Core Sans D 35 Regular" panose="020B0503030302020204" pitchFamily="34" charset="0"/>
            </a:endParaRPr>
          </a:p>
          <a:p>
            <a:r>
              <a:rPr lang="en-GB" sz="1000" b="0" i="0" dirty="0">
                <a:solidFill>
                  <a:srgbClr val="464646"/>
                </a:solidFill>
                <a:effectLst/>
                <a:latin typeface="Core Sans D 35 Regular" panose="020B0503030302020204" pitchFamily="34" charset="0"/>
              </a:rPr>
              <a:t>You can read more about some of these initiatives on the following pages. </a:t>
            </a:r>
          </a:p>
          <a:p>
            <a:endParaRPr lang="da-DK" sz="1000" b="0" i="0" dirty="0">
              <a:solidFill>
                <a:srgbClr val="464646"/>
              </a:solidFill>
              <a:effectLst/>
              <a:latin typeface="Core Sans D 35 Regular" panose="020B0503030302020204" pitchFamily="34" charset="0"/>
            </a:endParaRPr>
          </a:p>
          <a:p>
            <a:r>
              <a:rPr lang="en-GB" sz="1000" b="0" i="0" dirty="0">
                <a:solidFill>
                  <a:srgbClr val="464646"/>
                </a:solidFill>
                <a:effectLst/>
                <a:latin typeface="Core Sans D 35 Regular" panose="020B0503030302020204" pitchFamily="34" charset="0"/>
              </a:rPr>
              <a:t>Our work to have a positive impact on the world – and hopefully on our guests as well – will continue in the coming years, and it is our goal to add at least 10 new initiatives in 2024. </a:t>
            </a:r>
          </a:p>
        </p:txBody>
      </p:sp>
      <p:sp>
        <p:nvSpPr>
          <p:cNvPr id="8" name="Pladsholder til slidenummer 4">
            <a:extLst>
              <a:ext uri="{FF2B5EF4-FFF2-40B4-BE49-F238E27FC236}">
                <a16:creationId xmlns:a16="http://schemas.microsoft.com/office/drawing/2014/main" id="{9DFA67A4-49F1-7BAC-617F-9161C41383D9}"/>
              </a:ext>
            </a:extLst>
          </p:cNvPr>
          <p:cNvSpPr>
            <a:spLocks noGrp="1"/>
          </p:cNvSpPr>
          <p:nvPr>
            <p:ph type="sldNum" sz="quarter" idx="12"/>
          </p:nvPr>
        </p:nvSpPr>
        <p:spPr>
          <a:xfrm>
            <a:off x="8610600" y="6356350"/>
            <a:ext cx="2743200" cy="365125"/>
          </a:xfrm>
        </p:spPr>
        <p:txBody>
          <a:bodyPr/>
          <a:lstStyle/>
          <a:p>
            <a:fld id="{F64D9711-E2F1-4010-9E5D-6605457BFF7B}" type="slidenum">
              <a:rPr lang="da-DK" smtClean="0">
                <a:solidFill>
                  <a:schemeClr val="bg1"/>
                </a:solidFill>
              </a:rPr>
              <a:t>3</a:t>
            </a:fld>
            <a:endParaRPr lang="da-DK">
              <a:solidFill>
                <a:schemeClr val="bg1"/>
              </a:solidFill>
            </a:endParaRPr>
          </a:p>
        </p:txBody>
      </p:sp>
      <p:sp>
        <p:nvSpPr>
          <p:cNvPr id="2" name="Tekstfelt 1">
            <a:extLst>
              <a:ext uri="{FF2B5EF4-FFF2-40B4-BE49-F238E27FC236}">
                <a16:creationId xmlns:a16="http://schemas.microsoft.com/office/drawing/2014/main" id="{CBAF6B31-6CD4-8335-F553-BA5D39F6F440}"/>
              </a:ext>
            </a:extLst>
          </p:cNvPr>
          <p:cNvSpPr txBox="1"/>
          <p:nvPr/>
        </p:nvSpPr>
        <p:spPr>
          <a:xfrm>
            <a:off x="3818696" y="1365343"/>
            <a:ext cx="3324566" cy="3647152"/>
          </a:xfrm>
          <a:prstGeom prst="rect">
            <a:avLst/>
          </a:prstGeom>
          <a:noFill/>
        </p:spPr>
        <p:txBody>
          <a:bodyPr wrap="square" rtlCol="0">
            <a:spAutoFit/>
          </a:bodyPr>
          <a:lstStyle/>
          <a:p>
            <a:endParaRPr lang="da-DK" sz="1000" b="0" i="0" dirty="0">
              <a:solidFill>
                <a:srgbClr val="464646"/>
              </a:solidFill>
              <a:effectLst/>
              <a:latin typeface="Core Sans D 35 Regular" panose="020B0503030302020204" pitchFamily="34" charset="0"/>
            </a:endParaRPr>
          </a:p>
          <a:p>
            <a:r>
              <a:rPr lang="en-GB" sz="1000" b="0" i="0">
                <a:solidFill>
                  <a:srgbClr val="464646"/>
                </a:solidFill>
                <a:effectLst/>
                <a:latin typeface="Core Sans D 35 Regular" panose="020B0503030302020204" pitchFamily="34" charset="0"/>
              </a:rPr>
              <a:t>Looking ahead to 2024, one of our major goals is to increase our focus on protecting and promoting biodiversity. This involves support for initiatives and conservation efforts that make a positive contribution to the natural areas that our guests visit almost daily.</a:t>
            </a:r>
          </a:p>
          <a:p>
            <a:endParaRPr lang="da-DK" sz="1000" b="0" i="0" dirty="0">
              <a:solidFill>
                <a:srgbClr val="464646"/>
              </a:solidFill>
              <a:effectLst/>
              <a:latin typeface="Core Sans D 35 Regular" panose="020B0503030302020204" pitchFamily="34" charset="0"/>
            </a:endParaRPr>
          </a:p>
          <a:p>
            <a:r>
              <a:rPr lang="en-GB" sz="1000" b="0" i="0">
                <a:solidFill>
                  <a:srgbClr val="464646"/>
                </a:solidFill>
                <a:effectLst/>
                <a:latin typeface="Core Sans D 35 Regular" panose="020B0503030302020204" pitchFamily="34" charset="0"/>
              </a:rPr>
              <a:t>We are also in the process of developing a policy for booking flights. It is our goal that as many tours as possible are booked through airlines that share our ambition to reduce our carbon emissions and promote more sustainable transport options.</a:t>
            </a:r>
          </a:p>
          <a:p>
            <a:endParaRPr lang="da-DK" sz="1000" b="0" i="0" dirty="0">
              <a:solidFill>
                <a:srgbClr val="464646"/>
              </a:solidFill>
              <a:effectLst/>
              <a:latin typeface="Core Sans D 35 Regular" panose="020B0503030302020204" pitchFamily="34" charset="0"/>
            </a:endParaRPr>
          </a:p>
          <a:p>
            <a:r>
              <a:rPr lang="en-GB" sz="1000" b="0" i="0">
                <a:solidFill>
                  <a:srgbClr val="464646"/>
                </a:solidFill>
                <a:effectLst/>
                <a:latin typeface="Core Sans D 35 Regular" panose="020B0503030302020204" pitchFamily="34" charset="0"/>
              </a:rPr>
              <a:t>We will also continue to expand our work to combat social inequality by integrating further initiatives into our tours that both benefit local communities and provide our guests with deeper and more meaningful experiences.</a:t>
            </a:r>
          </a:p>
          <a:p>
            <a:endParaRPr lang="da-DK" sz="1000" b="0" i="0" dirty="0">
              <a:solidFill>
                <a:srgbClr val="464646"/>
              </a:solidFill>
              <a:effectLst/>
              <a:latin typeface="Core Sans D 35 Regular" panose="020B0503030302020204" pitchFamily="34" charset="0"/>
            </a:endParaRPr>
          </a:p>
          <a:p>
            <a:r>
              <a:rPr lang="en-GB" sz="1000" b="0" i="0">
                <a:solidFill>
                  <a:srgbClr val="464646"/>
                </a:solidFill>
                <a:effectLst/>
                <a:latin typeface="Core Sans D 35 Regular" panose="020B0503030302020204" pitchFamily="34" charset="0"/>
              </a:rPr>
              <a:t>Finally, we will be maintaining our ongoing efforts to ensure a high level of employee satisfaction in our team, for the benefit of our employees, customers, business partners and TourCompass.</a:t>
            </a:r>
          </a:p>
          <a:p>
            <a:pPr algn="just"/>
            <a:endParaRPr lang="da-DK" sz="1100" b="0" i="0" dirty="0">
              <a:solidFill>
                <a:srgbClr val="464646"/>
              </a:solidFill>
              <a:effectLst/>
              <a:latin typeface="Open Sans" panose="020B0606030504020204" pitchFamily="34" charset="0"/>
            </a:endParaRPr>
          </a:p>
        </p:txBody>
      </p:sp>
      <p:sp>
        <p:nvSpPr>
          <p:cNvPr id="10" name="Tekstfelt 9">
            <a:extLst>
              <a:ext uri="{FF2B5EF4-FFF2-40B4-BE49-F238E27FC236}">
                <a16:creationId xmlns:a16="http://schemas.microsoft.com/office/drawing/2014/main" id="{9E1AF033-8945-D651-5B12-39A1442C2E66}"/>
              </a:ext>
            </a:extLst>
          </p:cNvPr>
          <p:cNvSpPr txBox="1"/>
          <p:nvPr/>
        </p:nvSpPr>
        <p:spPr>
          <a:xfrm>
            <a:off x="4831666" y="5271998"/>
            <a:ext cx="2095707" cy="938719"/>
          </a:xfrm>
          <a:prstGeom prst="rect">
            <a:avLst/>
          </a:prstGeom>
          <a:noFill/>
        </p:spPr>
        <p:txBody>
          <a:bodyPr wrap="square" rtlCol="0">
            <a:spAutoFit/>
          </a:bodyPr>
          <a:lstStyle/>
          <a:p>
            <a:r>
              <a:rPr lang="en-GB" sz="1200">
                <a:solidFill>
                  <a:srgbClr val="464646"/>
                </a:solidFill>
                <a:latin typeface="Core Sans D 55 Bold" panose="020B0803030302020204" pitchFamily="34" charset="0"/>
              </a:rPr>
              <a:t>Claus Palmgren Jessen</a:t>
            </a:r>
            <a:r>
              <a:rPr lang="en-GB" sz="1000">
                <a:solidFill>
                  <a:srgbClr val="464646"/>
                </a:solidFill>
                <a:latin typeface="Core Sans D 35 Regular" panose="020B0503030302020204" pitchFamily="34" charset="0"/>
              </a:rPr>
              <a:t> CEO, TourCompass</a:t>
            </a:r>
            <a:br>
              <a:rPr lang="en-GB" sz="1100" b="0" i="0">
                <a:solidFill>
                  <a:srgbClr val="464646"/>
                </a:solidFill>
                <a:effectLst/>
                <a:latin typeface="Core Sans D 35 Regular" panose="020B0503030302020204" pitchFamily="34" charset="0"/>
              </a:rPr>
            </a:br>
            <a:r>
              <a:rPr lang="en-GB" sz="1100" b="0" i="0">
                <a:solidFill>
                  <a:srgbClr val="464646"/>
                </a:solidFill>
                <a:effectLst/>
                <a:latin typeface="Core Sans D 35 Regular" panose="020B0503030302020204" pitchFamily="34" charset="0"/>
              </a:rPr>
              <a:t> </a:t>
            </a:r>
          </a:p>
          <a:p>
            <a:pPr algn="just"/>
            <a:endParaRPr lang="da-DK" sz="1100" dirty="0">
              <a:solidFill>
                <a:srgbClr val="464646"/>
              </a:solidFill>
              <a:latin typeface="Core Sans D 35 Regular" panose="020B0503030302020204" pitchFamily="34" charset="0"/>
            </a:endParaRPr>
          </a:p>
          <a:p>
            <a:pPr algn="just"/>
            <a:endParaRPr lang="da-DK" sz="1100" b="0" i="0" dirty="0">
              <a:solidFill>
                <a:srgbClr val="464646"/>
              </a:solidFill>
              <a:effectLst/>
              <a:latin typeface="Open Sans" panose="020B0606030504020204" pitchFamily="34" charset="0"/>
            </a:endParaRPr>
          </a:p>
        </p:txBody>
      </p:sp>
      <p:pic>
        <p:nvPicPr>
          <p:cNvPr id="12" name="Billede 11" descr="Et billede, der indeholder Ansigt, person, portræt, tøj&#10;&#10;Automatisk genereret beskrivelse">
            <a:extLst>
              <a:ext uri="{FF2B5EF4-FFF2-40B4-BE49-F238E27FC236}">
                <a16:creationId xmlns:a16="http://schemas.microsoft.com/office/drawing/2014/main" id="{7DC0D80F-8D23-C462-1A74-DA20F7AE79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21846" y="5051910"/>
            <a:ext cx="833829" cy="833829"/>
          </a:xfrm>
          <a:prstGeom prst="rect">
            <a:avLst/>
          </a:prstGeom>
        </p:spPr>
      </p:pic>
    </p:spTree>
    <p:extLst>
      <p:ext uri="{BB962C8B-B14F-4D97-AF65-F5344CB8AC3E}">
        <p14:creationId xmlns:p14="http://schemas.microsoft.com/office/powerpoint/2010/main" val="13688329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AF3E9"/>
        </a:solidFill>
        <a:effectLst/>
      </p:bgPr>
    </p:bg>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838336FA-FE91-2843-A24B-6856AED13BBD}"/>
              </a:ext>
            </a:extLst>
          </p:cNvPr>
          <p:cNvSpPr/>
          <p:nvPr/>
        </p:nvSpPr>
        <p:spPr>
          <a:xfrm>
            <a:off x="1" y="0"/>
            <a:ext cx="12192000" cy="3551702"/>
          </a:xfrm>
          <a:prstGeom prst="rect">
            <a:avLst/>
          </a:prstGeom>
          <a:blipFill dpi="0" rotWithShape="1">
            <a:blip r:embed="rId3"/>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6" name="Pladsholder til slidenummer 4">
            <a:extLst>
              <a:ext uri="{FF2B5EF4-FFF2-40B4-BE49-F238E27FC236}">
                <a16:creationId xmlns:a16="http://schemas.microsoft.com/office/drawing/2014/main" id="{392A724E-9395-4EF3-2461-E6EC8AB96B37}"/>
              </a:ext>
            </a:extLst>
          </p:cNvPr>
          <p:cNvSpPr>
            <a:spLocks noGrp="1"/>
          </p:cNvSpPr>
          <p:nvPr>
            <p:ph type="sldNum" sz="quarter" idx="12"/>
          </p:nvPr>
        </p:nvSpPr>
        <p:spPr>
          <a:xfrm>
            <a:off x="8610600" y="6356350"/>
            <a:ext cx="2743200" cy="365125"/>
          </a:xfrm>
        </p:spPr>
        <p:txBody>
          <a:bodyPr/>
          <a:lstStyle/>
          <a:p>
            <a:fld id="{F64D9711-E2F1-4010-9E5D-6605457BFF7B}" type="slidenum">
              <a:rPr lang="da-DK" smtClean="0"/>
              <a:t>4</a:t>
            </a:fld>
            <a:endParaRPr lang="da-DK"/>
          </a:p>
        </p:txBody>
      </p:sp>
      <p:sp>
        <p:nvSpPr>
          <p:cNvPr id="15" name="Tekstfelt 14">
            <a:extLst>
              <a:ext uri="{FF2B5EF4-FFF2-40B4-BE49-F238E27FC236}">
                <a16:creationId xmlns:a16="http://schemas.microsoft.com/office/drawing/2014/main" id="{8D1B7D7E-55D2-88CD-110A-485790BBCE05}"/>
              </a:ext>
            </a:extLst>
          </p:cNvPr>
          <p:cNvSpPr txBox="1"/>
          <p:nvPr/>
        </p:nvSpPr>
        <p:spPr>
          <a:xfrm>
            <a:off x="1" y="2747024"/>
            <a:ext cx="12191998" cy="630942"/>
          </a:xfrm>
          <a:prstGeom prst="rect">
            <a:avLst/>
          </a:prstGeom>
          <a:noFill/>
        </p:spPr>
        <p:txBody>
          <a:bodyPr wrap="square" rtlCol="0">
            <a:spAutoFit/>
          </a:bodyPr>
          <a:lstStyle/>
          <a:p>
            <a:pPr algn="ctr"/>
            <a:r>
              <a:rPr lang="en-GB" sz="3500">
                <a:solidFill>
                  <a:srgbClr val="FAF3E9"/>
                </a:solidFill>
                <a:latin typeface="Core Sans D 55 Bold" panose="020B0803030302020204" pitchFamily="34" charset="0"/>
              </a:rPr>
              <a:t>Our Sustainability Strategy</a:t>
            </a:r>
          </a:p>
        </p:txBody>
      </p:sp>
      <p:sp>
        <p:nvSpPr>
          <p:cNvPr id="19" name="Tekstfelt 18">
            <a:extLst>
              <a:ext uri="{FF2B5EF4-FFF2-40B4-BE49-F238E27FC236}">
                <a16:creationId xmlns:a16="http://schemas.microsoft.com/office/drawing/2014/main" id="{5AF2722F-9714-6076-C025-83E7D5529212}"/>
              </a:ext>
            </a:extLst>
          </p:cNvPr>
          <p:cNvSpPr txBox="1"/>
          <p:nvPr/>
        </p:nvSpPr>
        <p:spPr>
          <a:xfrm>
            <a:off x="1047260" y="3800777"/>
            <a:ext cx="4622019" cy="2408352"/>
          </a:xfrm>
          <a:prstGeom prst="rect">
            <a:avLst/>
          </a:prstGeom>
          <a:noFill/>
        </p:spPr>
        <p:txBody>
          <a:bodyPr wrap="square" rtlCol="0">
            <a:spAutoFit/>
          </a:bodyPr>
          <a:lstStyle/>
          <a:p>
            <a:r>
              <a:rPr lang="en-GB" sz="1000" b="0" i="0" dirty="0">
                <a:solidFill>
                  <a:srgbClr val="464646"/>
                </a:solidFill>
                <a:effectLst/>
                <a:latin typeface="Core Sans D 35 Regular" panose="020B0503030302020204" pitchFamily="34" charset="0"/>
              </a:rPr>
              <a:t>Climate change is one of the biggest challenges the planet is facing. We’re already seeing the consequences around the world, with extreme weather becoming more frequent, and changing rainfall patterns are making living conditions difficult. Several of the planet’s limits have already been exceeded, and the world we live in – and off – is changing. </a:t>
            </a:r>
          </a:p>
          <a:p>
            <a:endParaRPr lang="da-DK" sz="1000" b="0" i="0" dirty="0">
              <a:solidFill>
                <a:srgbClr val="464646"/>
              </a:solidFill>
              <a:effectLst/>
              <a:latin typeface="Core Sans D 35 Regular" panose="020B0503030302020204" pitchFamily="34" charset="0"/>
            </a:endParaRPr>
          </a:p>
          <a:p>
            <a:r>
              <a:rPr lang="en-GB" sz="1000" b="0" i="0" dirty="0">
                <a:solidFill>
                  <a:srgbClr val="464646"/>
                </a:solidFill>
                <a:effectLst/>
                <a:latin typeface="Core Sans D 35 Regular" panose="020B0503030302020204" pitchFamily="34" charset="0"/>
              </a:rPr>
              <a:t>As a tour operator, we share the responsibility </a:t>
            </a:r>
            <a:r>
              <a:rPr lang="en-GB" sz="1000" dirty="0">
                <a:solidFill>
                  <a:srgbClr val="464646"/>
                </a:solidFill>
                <a:latin typeface="Core Sans D 35 Regular" panose="020B0503030302020204" pitchFamily="34" charset="0"/>
              </a:rPr>
              <a:t>for</a:t>
            </a:r>
            <a:r>
              <a:rPr lang="en-GB" sz="1000" b="0" i="0" dirty="0">
                <a:solidFill>
                  <a:srgbClr val="464646"/>
                </a:solidFill>
                <a:effectLst/>
                <a:latin typeface="Core Sans D 35 Regular" panose="020B0503030302020204" pitchFamily="34" charset="0"/>
              </a:rPr>
              <a:t> trying to reduce carbon emissions. According to figures from World Economic Forum and WTTC (the World Tourism and Travel Council), among others, up to 10% of the world’s total carbon emissions come, in one way or another, from the tourism industry. There is still a big question mark over these figures, as many factors are difficult to measure – and in many places there are no real standards for how to measure at all. However, this does not change the fact that, as tour operators, we have a responsibility.</a:t>
            </a:r>
          </a:p>
          <a:p>
            <a:pPr algn="just"/>
            <a:endParaRPr lang="da-DK" sz="1000" b="0" i="0" dirty="0">
              <a:solidFill>
                <a:srgbClr val="464646"/>
              </a:solidFill>
              <a:effectLst/>
              <a:latin typeface="Core Sans D 35 Regular" panose="020B0503030302020204" pitchFamily="34" charset="0"/>
            </a:endParaRPr>
          </a:p>
          <a:p>
            <a:pPr algn="just"/>
            <a:endParaRPr lang="da-DK" sz="1050" b="0" i="0" dirty="0">
              <a:solidFill>
                <a:srgbClr val="464646"/>
              </a:solidFill>
              <a:effectLst/>
              <a:latin typeface="Core Sans D 35 Regular" panose="020B0503030302020204" pitchFamily="34" charset="0"/>
            </a:endParaRPr>
          </a:p>
        </p:txBody>
      </p:sp>
      <p:sp>
        <p:nvSpPr>
          <p:cNvPr id="24" name="Tekstfelt 23">
            <a:extLst>
              <a:ext uri="{FF2B5EF4-FFF2-40B4-BE49-F238E27FC236}">
                <a16:creationId xmlns:a16="http://schemas.microsoft.com/office/drawing/2014/main" id="{D537BAF6-5B78-533B-BA4C-AE6F8D0891ED}"/>
              </a:ext>
            </a:extLst>
          </p:cNvPr>
          <p:cNvSpPr txBox="1"/>
          <p:nvPr/>
        </p:nvSpPr>
        <p:spPr>
          <a:xfrm>
            <a:off x="5897881" y="3800777"/>
            <a:ext cx="5246859" cy="2569934"/>
          </a:xfrm>
          <a:prstGeom prst="rect">
            <a:avLst/>
          </a:prstGeom>
          <a:noFill/>
        </p:spPr>
        <p:txBody>
          <a:bodyPr wrap="square" rtlCol="0">
            <a:spAutoFit/>
          </a:bodyPr>
          <a:lstStyle/>
          <a:p>
            <a:pPr algn="just"/>
            <a:r>
              <a:rPr lang="en-GB" sz="1000" b="0" i="0">
                <a:solidFill>
                  <a:srgbClr val="464646"/>
                </a:solidFill>
                <a:effectLst/>
                <a:latin typeface="Core Sans D 35 Regular" panose="020B0503030302020204" pitchFamily="34" charset="0"/>
              </a:rPr>
              <a:t>However, the large footprint left by tourism should also be seen in a different light, i.e. that tourism accounts for a large part of the world’s total gross domestic product. It is estimated that up to 10% of the world’s total gross domestic product comes from tourism – though naturally with major regional differences</a:t>
            </a:r>
            <a:r>
              <a:rPr lang="en-GB" sz="1000" b="0" i="0" baseline="30000">
                <a:solidFill>
                  <a:srgbClr val="464646"/>
                </a:solidFill>
                <a:effectLst/>
                <a:latin typeface="Core Sans D 35 Regular" panose="020B0503030302020204" pitchFamily="34" charset="0"/>
              </a:rPr>
              <a:t>2</a:t>
            </a:r>
            <a:r>
              <a:rPr lang="en-GB" sz="1000" b="0" i="0">
                <a:solidFill>
                  <a:srgbClr val="464646"/>
                </a:solidFill>
                <a:effectLst/>
                <a:latin typeface="Core Sans D 35 Regular" panose="020B0503030302020204" pitchFamily="34" charset="0"/>
              </a:rPr>
              <a:t>.</a:t>
            </a:r>
          </a:p>
          <a:p>
            <a:pPr algn="just"/>
            <a:endParaRPr lang="da-DK" sz="1000" dirty="0">
              <a:solidFill>
                <a:srgbClr val="464646"/>
              </a:solidFill>
              <a:latin typeface="Core Sans D 35 Regular" panose="020B0503030302020204" pitchFamily="34" charset="0"/>
            </a:endParaRPr>
          </a:p>
          <a:p>
            <a:pPr algn="just"/>
            <a:r>
              <a:rPr lang="en-GB" sz="1000" b="0" i="0">
                <a:solidFill>
                  <a:srgbClr val="464646"/>
                </a:solidFill>
                <a:effectLst/>
                <a:latin typeface="Core Sans D 35 Regular" panose="020B0503030302020204" pitchFamily="34" charset="0"/>
              </a:rPr>
              <a:t>So, we have a huge responsibility. But we also have a huge opportunity. We can actually make a difference if we work purposefully and strategically with sustainability. </a:t>
            </a:r>
          </a:p>
          <a:p>
            <a:pPr algn="just"/>
            <a:endParaRPr lang="da-DK" sz="1000" b="0" i="0" dirty="0">
              <a:solidFill>
                <a:srgbClr val="464646"/>
              </a:solidFill>
              <a:effectLst/>
              <a:latin typeface="Core Sans D 35 Regular" panose="020B0503030302020204" pitchFamily="34" charset="0"/>
            </a:endParaRPr>
          </a:p>
          <a:p>
            <a:pPr algn="just"/>
            <a:r>
              <a:rPr lang="en-GB" sz="1000" b="0" i="0">
                <a:solidFill>
                  <a:srgbClr val="464646"/>
                </a:solidFill>
                <a:effectLst/>
                <a:latin typeface="Core Sans D 35 Regular" panose="020B0503030302020204" pitchFamily="34" charset="0"/>
              </a:rPr>
              <a:t>In public debate, sustainability is often equated with climate change. Our climate goals are in line with the Paris Agreement</a:t>
            </a:r>
            <a:r>
              <a:rPr lang="en-GB" sz="1000" b="0" i="0" baseline="30000">
                <a:solidFill>
                  <a:srgbClr val="464646"/>
                </a:solidFill>
                <a:effectLst/>
                <a:latin typeface="Core Sans D 35 Regular" panose="020B0503030302020204" pitchFamily="34" charset="0"/>
              </a:rPr>
              <a:t>3</a:t>
            </a:r>
            <a:r>
              <a:rPr lang="en-GB" sz="1000" b="0" i="0">
                <a:solidFill>
                  <a:srgbClr val="464646"/>
                </a:solidFill>
                <a:effectLst/>
                <a:latin typeface="Core Sans D 35 Regular" panose="020B0503030302020204" pitchFamily="34" charset="0"/>
              </a:rPr>
              <a:t>, but we believe that sustainability as a concept extends way beyond climate and the environment. We have a unique opportunity to make a positive impact on the world we live in – both socially and environmentally. </a:t>
            </a:r>
          </a:p>
          <a:p>
            <a:pPr algn="just"/>
            <a:endParaRPr lang="da-DK" sz="1000" b="0" i="0" dirty="0">
              <a:solidFill>
                <a:srgbClr val="464646"/>
              </a:solidFill>
              <a:effectLst/>
              <a:latin typeface="Core Sans D 35 Regular" panose="020B0503030302020204" pitchFamily="34" charset="0"/>
            </a:endParaRPr>
          </a:p>
          <a:p>
            <a:pPr algn="just"/>
            <a:r>
              <a:rPr lang="en-GB" sz="1000" b="0" i="0">
                <a:solidFill>
                  <a:srgbClr val="464646"/>
                </a:solidFill>
                <a:effectLst/>
                <a:latin typeface="Core Sans D 35 Regular" panose="020B0503030302020204" pitchFamily="34" charset="0"/>
              </a:rPr>
              <a:t>We’ve made some choices. It hasn’t been easy – but we believe they are necessary. </a:t>
            </a:r>
          </a:p>
          <a:p>
            <a:endParaRPr lang="da-DK" sz="1000" dirty="0">
              <a:solidFill>
                <a:srgbClr val="464646"/>
              </a:solidFill>
              <a:latin typeface="Core Sans D 35 Regular" panose="020B0503030302020204" pitchFamily="34" charset="0"/>
            </a:endParaRPr>
          </a:p>
          <a:p>
            <a:pPr algn="just"/>
            <a:endParaRPr lang="da-DK" sz="1100" b="0" i="0" dirty="0">
              <a:solidFill>
                <a:srgbClr val="464646"/>
              </a:solidFill>
              <a:effectLst/>
              <a:latin typeface="Open Sans" panose="020B0606030504020204" pitchFamily="34" charset="0"/>
            </a:endParaRPr>
          </a:p>
        </p:txBody>
      </p:sp>
      <p:sp>
        <p:nvSpPr>
          <p:cNvPr id="25" name="Pladsholder til sidefod 1">
            <a:extLst>
              <a:ext uri="{FF2B5EF4-FFF2-40B4-BE49-F238E27FC236}">
                <a16:creationId xmlns:a16="http://schemas.microsoft.com/office/drawing/2014/main" id="{B915B7D7-9CD7-6BFE-B945-4D34EC9D9293}"/>
              </a:ext>
            </a:extLst>
          </p:cNvPr>
          <p:cNvSpPr>
            <a:spLocks noGrp="1"/>
          </p:cNvSpPr>
          <p:nvPr>
            <p:ph type="ftr" sz="quarter" idx="11"/>
          </p:nvPr>
        </p:nvSpPr>
        <p:spPr>
          <a:xfrm>
            <a:off x="1063256" y="5973076"/>
            <a:ext cx="3299715" cy="749464"/>
          </a:xfrm>
        </p:spPr>
        <p:txBody>
          <a:bodyPr/>
          <a:lstStyle/>
          <a:p>
            <a:pPr algn="l"/>
            <a:r>
              <a:rPr lang="en-GB" sz="700">
                <a:solidFill>
                  <a:srgbClr val="766972"/>
                </a:solidFill>
                <a:latin typeface="Core Sans D 35 Regular" panose="020B0503030302020204"/>
              </a:rPr>
              <a:t>1. weforum.org/agenda/2023/08/temperatures-tourism-climate-impact/  </a:t>
            </a:r>
          </a:p>
          <a:p>
            <a:pPr algn="l"/>
            <a:r>
              <a:rPr lang="en-GB" sz="700">
                <a:solidFill>
                  <a:srgbClr val="766972"/>
                </a:solidFill>
                <a:latin typeface="Core Sans D 35 Regular" panose="020B0503030302020204"/>
              </a:rPr>
              <a:t>    wttc.org/Portals/0/Documents/Reports/2021/WTTC_Net_Zero_Roadmap.pdf </a:t>
            </a:r>
          </a:p>
          <a:p>
            <a:pPr algn="l"/>
            <a:r>
              <a:rPr lang="en-GB" sz="700">
                <a:solidFill>
                  <a:srgbClr val="766972"/>
                </a:solidFill>
                <a:latin typeface="Core Sans D 35 Regular" panose="020B0503030302020204"/>
              </a:rPr>
              <a:t>2. worldbank.org/en/topic/competitiveness/brief/tourism-and-competitivenesss </a:t>
            </a:r>
          </a:p>
          <a:p>
            <a:pPr algn="l"/>
            <a:r>
              <a:rPr lang="en-GB" sz="700">
                <a:solidFill>
                  <a:srgbClr val="766972"/>
                </a:solidFill>
                <a:latin typeface="Core Sans D 35 Regular" panose="020B0503030302020204"/>
              </a:rPr>
              <a:t>3. unfccc.int/process-and-meetings/the-paris-agreementt </a:t>
            </a:r>
          </a:p>
        </p:txBody>
      </p:sp>
    </p:spTree>
    <p:extLst>
      <p:ext uri="{BB962C8B-B14F-4D97-AF65-F5344CB8AC3E}">
        <p14:creationId xmlns:p14="http://schemas.microsoft.com/office/powerpoint/2010/main" val="21141477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FE572F84-D391-9819-230F-67CB4E30F5C7}"/>
              </a:ext>
            </a:extLst>
          </p:cNvPr>
          <p:cNvSpPr/>
          <p:nvPr/>
        </p:nvSpPr>
        <p:spPr>
          <a:xfrm>
            <a:off x="4306824" y="1373613"/>
            <a:ext cx="7530913" cy="4121932"/>
          </a:xfrm>
          <a:prstGeom prst="rect">
            <a:avLst/>
          </a:prstGeom>
          <a:solidFill>
            <a:srgbClr val="FAF3E9">
              <a:alpha val="4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7" name="Rektangel 16">
            <a:extLst>
              <a:ext uri="{FF2B5EF4-FFF2-40B4-BE49-F238E27FC236}">
                <a16:creationId xmlns:a16="http://schemas.microsoft.com/office/drawing/2014/main" id="{097C41EC-0D5E-2D39-048D-5927578DBE15}"/>
              </a:ext>
            </a:extLst>
          </p:cNvPr>
          <p:cNvSpPr/>
          <p:nvPr/>
        </p:nvSpPr>
        <p:spPr>
          <a:xfrm>
            <a:off x="353690" y="1373612"/>
            <a:ext cx="3953133" cy="4121932"/>
          </a:xfrm>
          <a:prstGeom prst="rect">
            <a:avLst/>
          </a:prstGeom>
          <a:solidFill>
            <a:srgbClr val="FAF3E9">
              <a:alpha val="9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 name="Tekstfelt 5">
            <a:extLst>
              <a:ext uri="{FF2B5EF4-FFF2-40B4-BE49-F238E27FC236}">
                <a16:creationId xmlns:a16="http://schemas.microsoft.com/office/drawing/2014/main" id="{C8902054-B909-C7F0-14FA-18C9565F98A0}"/>
              </a:ext>
            </a:extLst>
          </p:cNvPr>
          <p:cNvSpPr txBox="1"/>
          <p:nvPr/>
        </p:nvSpPr>
        <p:spPr>
          <a:xfrm>
            <a:off x="4504795" y="1638028"/>
            <a:ext cx="5351245" cy="461665"/>
          </a:xfrm>
          <a:prstGeom prst="rect">
            <a:avLst/>
          </a:prstGeom>
          <a:noFill/>
        </p:spPr>
        <p:txBody>
          <a:bodyPr wrap="square" rtlCol="0">
            <a:spAutoFit/>
          </a:bodyPr>
          <a:lstStyle/>
          <a:p>
            <a:r>
              <a:rPr lang="en-GB" sz="1200">
                <a:solidFill>
                  <a:srgbClr val="464646"/>
                </a:solidFill>
                <a:latin typeface="Core Sans D 55 Bold" panose="020B0803030302020204" pitchFamily="34" charset="0"/>
              </a:rPr>
              <a:t>Our focus areas are all in line with the UN Sustainable Development Goals and will, among other things, help to:</a:t>
            </a:r>
          </a:p>
        </p:txBody>
      </p:sp>
      <p:pic>
        <p:nvPicPr>
          <p:cNvPr id="9" name="Picture 6">
            <a:extLst>
              <a:ext uri="{FF2B5EF4-FFF2-40B4-BE49-F238E27FC236}">
                <a16:creationId xmlns:a16="http://schemas.microsoft.com/office/drawing/2014/main" id="{1EA1254B-BA38-C77B-92F0-B5E59B9208F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4628057" y="4198728"/>
            <a:ext cx="679955" cy="67995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a:extLst>
              <a:ext uri="{FF2B5EF4-FFF2-40B4-BE49-F238E27FC236}">
                <a16:creationId xmlns:a16="http://schemas.microsoft.com/office/drawing/2014/main" id="{75948FA1-8091-D1E1-E272-F105BC3CECC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8247269" y="2337787"/>
            <a:ext cx="694354" cy="69435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a:extLst>
              <a:ext uri="{FF2B5EF4-FFF2-40B4-BE49-F238E27FC236}">
                <a16:creationId xmlns:a16="http://schemas.microsoft.com/office/drawing/2014/main" id="{95FA3F2A-45C5-8A18-0F4B-DEA50FF6DC8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a:off x="8254467" y="3286367"/>
            <a:ext cx="679957" cy="679957"/>
          </a:xfrm>
          <a:prstGeom prst="rect">
            <a:avLst/>
          </a:prstGeom>
          <a:noFill/>
          <a:extLst>
            <a:ext uri="{909E8E84-426E-40DD-AFC4-6F175D3DCCD1}">
              <a14:hiddenFill xmlns:a14="http://schemas.microsoft.com/office/drawing/2010/main">
                <a:solidFill>
                  <a:srgbClr val="FFFFFF"/>
                </a:solidFill>
              </a14:hiddenFill>
            </a:ext>
          </a:extLst>
        </p:spPr>
      </p:pic>
      <p:sp>
        <p:nvSpPr>
          <p:cNvPr id="21" name="Tekstfelt 20">
            <a:extLst>
              <a:ext uri="{FF2B5EF4-FFF2-40B4-BE49-F238E27FC236}">
                <a16:creationId xmlns:a16="http://schemas.microsoft.com/office/drawing/2014/main" id="{3FA3E93A-E5A0-3F40-D650-A057F417363E}"/>
              </a:ext>
            </a:extLst>
          </p:cNvPr>
          <p:cNvSpPr txBox="1"/>
          <p:nvPr/>
        </p:nvSpPr>
        <p:spPr>
          <a:xfrm>
            <a:off x="5441500" y="4140030"/>
            <a:ext cx="2636365" cy="400110"/>
          </a:xfrm>
          <a:prstGeom prst="rect">
            <a:avLst/>
          </a:prstGeom>
          <a:noFill/>
        </p:spPr>
        <p:txBody>
          <a:bodyPr wrap="square">
            <a:spAutoFit/>
          </a:bodyPr>
          <a:lstStyle/>
          <a:p>
            <a:r>
              <a:rPr lang="en-GB" sz="1000">
                <a:solidFill>
                  <a:srgbClr val="464646"/>
                </a:solidFill>
                <a:latin typeface="Core Sans D 35 Regular" panose="020B0503030302020204" pitchFamily="34" charset="0"/>
                <a:ea typeface="Calibri" panose="020F0502020204030204" pitchFamily="34" charset="0"/>
                <a:cs typeface="Times New Roman" panose="02020603050405020304" pitchFamily="18" charset="0"/>
              </a:rPr>
              <a:t>Reduce inequality by focusing on particularly disadvantaged local communities.</a:t>
            </a:r>
          </a:p>
        </p:txBody>
      </p:sp>
      <p:sp>
        <p:nvSpPr>
          <p:cNvPr id="22" name="Tekstfelt 21">
            <a:extLst>
              <a:ext uri="{FF2B5EF4-FFF2-40B4-BE49-F238E27FC236}">
                <a16:creationId xmlns:a16="http://schemas.microsoft.com/office/drawing/2014/main" id="{7AA007FB-AB23-37F4-31AF-342BE7953658}"/>
              </a:ext>
            </a:extLst>
          </p:cNvPr>
          <p:cNvSpPr txBox="1"/>
          <p:nvPr/>
        </p:nvSpPr>
        <p:spPr>
          <a:xfrm>
            <a:off x="9091922" y="2317822"/>
            <a:ext cx="2636365" cy="400110"/>
          </a:xfrm>
          <a:prstGeom prst="rect">
            <a:avLst/>
          </a:prstGeom>
          <a:noFill/>
        </p:spPr>
        <p:txBody>
          <a:bodyPr wrap="square">
            <a:spAutoFit/>
          </a:bodyPr>
          <a:lstStyle/>
          <a:p>
            <a:r>
              <a:rPr lang="en-GB" sz="1000">
                <a:solidFill>
                  <a:srgbClr val="464646"/>
                </a:solidFill>
                <a:latin typeface="Core Sans D 35 Regular" panose="020B0503030302020204" pitchFamily="34" charset="0"/>
                <a:ea typeface="Calibri" panose="020F0502020204030204" pitchFamily="34" charset="0"/>
                <a:cs typeface="Times New Roman" panose="02020603050405020304" pitchFamily="18" charset="0"/>
              </a:rPr>
              <a:t>Reduce our total </a:t>
            </a:r>
          </a:p>
          <a:p>
            <a:r>
              <a:rPr lang="en-GB" sz="1000">
                <a:solidFill>
                  <a:srgbClr val="464646"/>
                </a:solidFill>
                <a:latin typeface="Core Sans D 35 Regular" panose="020B0503030302020204" pitchFamily="34" charset="0"/>
                <a:ea typeface="Calibri" panose="020F0502020204030204" pitchFamily="34" charset="0"/>
                <a:cs typeface="Times New Roman" panose="02020603050405020304" pitchFamily="18" charset="0"/>
              </a:rPr>
              <a:t>carbon emissions.</a:t>
            </a:r>
          </a:p>
        </p:txBody>
      </p:sp>
      <p:sp>
        <p:nvSpPr>
          <p:cNvPr id="23" name="Tekstfelt 22">
            <a:extLst>
              <a:ext uri="{FF2B5EF4-FFF2-40B4-BE49-F238E27FC236}">
                <a16:creationId xmlns:a16="http://schemas.microsoft.com/office/drawing/2014/main" id="{80F3AE7B-9B91-0B6F-2E0F-45D4E027065D}"/>
              </a:ext>
            </a:extLst>
          </p:cNvPr>
          <p:cNvSpPr txBox="1"/>
          <p:nvPr/>
        </p:nvSpPr>
        <p:spPr>
          <a:xfrm>
            <a:off x="9064214" y="3232319"/>
            <a:ext cx="2636365" cy="400110"/>
          </a:xfrm>
          <a:prstGeom prst="rect">
            <a:avLst/>
          </a:prstGeom>
          <a:noFill/>
        </p:spPr>
        <p:txBody>
          <a:bodyPr wrap="square">
            <a:spAutoFit/>
          </a:bodyPr>
          <a:lstStyle/>
          <a:p>
            <a:r>
              <a:rPr lang="en-GB" sz="1000">
                <a:solidFill>
                  <a:srgbClr val="464646"/>
                </a:solidFill>
                <a:latin typeface="Core Sans D 35 Regular" panose="020B0503030302020204" pitchFamily="34" charset="0"/>
                <a:ea typeface="Calibri" panose="020F0502020204030204" pitchFamily="34" charset="0"/>
                <a:cs typeface="Times New Roman" panose="02020603050405020304" pitchFamily="18" charset="0"/>
              </a:rPr>
              <a:t>Ensure that we look after nature and wildlife through our Animal Welfare Policy.</a:t>
            </a:r>
          </a:p>
        </p:txBody>
      </p:sp>
      <p:sp>
        <p:nvSpPr>
          <p:cNvPr id="16" name="Pladsholder til slidenummer 4">
            <a:extLst>
              <a:ext uri="{FF2B5EF4-FFF2-40B4-BE49-F238E27FC236}">
                <a16:creationId xmlns:a16="http://schemas.microsoft.com/office/drawing/2014/main" id="{392A724E-9395-4EF3-2461-E6EC8AB96B37}"/>
              </a:ext>
            </a:extLst>
          </p:cNvPr>
          <p:cNvSpPr>
            <a:spLocks noGrp="1"/>
          </p:cNvSpPr>
          <p:nvPr>
            <p:ph type="sldNum" sz="quarter" idx="12"/>
          </p:nvPr>
        </p:nvSpPr>
        <p:spPr>
          <a:xfrm>
            <a:off x="8610600" y="6356350"/>
            <a:ext cx="2743200" cy="365125"/>
          </a:xfrm>
        </p:spPr>
        <p:txBody>
          <a:bodyPr/>
          <a:lstStyle/>
          <a:p>
            <a:fld id="{F64D9711-E2F1-4010-9E5D-6605457BFF7B}" type="slidenum">
              <a:rPr lang="da-DK" smtClean="0"/>
              <a:t>5</a:t>
            </a:fld>
            <a:endParaRPr lang="da-DK"/>
          </a:p>
        </p:txBody>
      </p:sp>
      <p:pic>
        <p:nvPicPr>
          <p:cNvPr id="1026" name="Picture 2">
            <a:extLst>
              <a:ext uri="{FF2B5EF4-FFF2-40B4-BE49-F238E27FC236}">
                <a16:creationId xmlns:a16="http://schemas.microsoft.com/office/drawing/2014/main" id="{190F4B5F-F83B-A17A-D396-F3F3A3E1C0A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p:blipFill>
        <p:spPr bwMode="auto">
          <a:xfrm>
            <a:off x="8248771" y="4198728"/>
            <a:ext cx="691347" cy="691347"/>
          </a:xfrm>
          <a:prstGeom prst="rect">
            <a:avLst/>
          </a:prstGeom>
          <a:noFill/>
          <a:extLst>
            <a:ext uri="{909E8E84-426E-40DD-AFC4-6F175D3DCCD1}">
              <a14:hiddenFill xmlns:a14="http://schemas.microsoft.com/office/drawing/2010/main">
                <a:solidFill>
                  <a:srgbClr val="FFFFFF"/>
                </a:solidFill>
              </a14:hiddenFill>
            </a:ext>
          </a:extLst>
        </p:spPr>
      </p:pic>
      <p:sp>
        <p:nvSpPr>
          <p:cNvPr id="2" name="Tekstfelt 1">
            <a:extLst>
              <a:ext uri="{FF2B5EF4-FFF2-40B4-BE49-F238E27FC236}">
                <a16:creationId xmlns:a16="http://schemas.microsoft.com/office/drawing/2014/main" id="{4309DF22-EE4A-16D3-5EC4-56C51414A0EE}"/>
              </a:ext>
            </a:extLst>
          </p:cNvPr>
          <p:cNvSpPr txBox="1"/>
          <p:nvPr/>
        </p:nvSpPr>
        <p:spPr>
          <a:xfrm>
            <a:off x="9064213" y="4142195"/>
            <a:ext cx="2636365" cy="400110"/>
          </a:xfrm>
          <a:prstGeom prst="rect">
            <a:avLst/>
          </a:prstGeom>
          <a:noFill/>
        </p:spPr>
        <p:txBody>
          <a:bodyPr wrap="square">
            <a:spAutoFit/>
          </a:bodyPr>
          <a:lstStyle/>
          <a:p>
            <a:r>
              <a:rPr lang="en-GB" sz="1000">
                <a:solidFill>
                  <a:srgbClr val="464646"/>
                </a:solidFill>
                <a:latin typeface="Core Sans D 35 Regular" panose="020B0503030302020204" pitchFamily="34" charset="0"/>
                <a:ea typeface="Calibri" panose="020F0502020204030204" pitchFamily="34" charset="0"/>
                <a:cs typeface="Times New Roman" panose="02020603050405020304" pitchFamily="18" charset="0"/>
              </a:rPr>
              <a:t>Ensure that changes take place in collaboration with local partners and are anchored locally.</a:t>
            </a:r>
          </a:p>
        </p:txBody>
      </p:sp>
      <p:sp>
        <p:nvSpPr>
          <p:cNvPr id="4" name="Tekstfelt 3">
            <a:extLst>
              <a:ext uri="{FF2B5EF4-FFF2-40B4-BE49-F238E27FC236}">
                <a16:creationId xmlns:a16="http://schemas.microsoft.com/office/drawing/2014/main" id="{DD7E48FC-6B27-8874-D4AD-B10D26F972C8}"/>
              </a:ext>
            </a:extLst>
          </p:cNvPr>
          <p:cNvSpPr txBox="1"/>
          <p:nvPr/>
        </p:nvSpPr>
        <p:spPr>
          <a:xfrm>
            <a:off x="5446137" y="2282884"/>
            <a:ext cx="2636365" cy="553998"/>
          </a:xfrm>
          <a:prstGeom prst="rect">
            <a:avLst/>
          </a:prstGeom>
          <a:noFill/>
        </p:spPr>
        <p:txBody>
          <a:bodyPr wrap="square">
            <a:spAutoFit/>
          </a:bodyPr>
          <a:lstStyle/>
          <a:p>
            <a:r>
              <a:rPr lang="en-GB" sz="1000">
                <a:solidFill>
                  <a:srgbClr val="464646"/>
                </a:solidFill>
                <a:latin typeface="Core Sans D 35 Regular" panose="020B0503030302020204" pitchFamily="34" charset="0"/>
                <a:ea typeface="Calibri" panose="020F0502020204030204" pitchFamily="34" charset="0"/>
                <a:cs typeface="Times New Roman" panose="02020603050405020304" pitchFamily="18" charset="0"/>
              </a:rPr>
              <a:t>Support the opportunity of children and young people to attend school and obtain an education through projects and partners. </a:t>
            </a:r>
          </a:p>
        </p:txBody>
      </p:sp>
      <p:pic>
        <p:nvPicPr>
          <p:cNvPr id="12" name="Picture 2">
            <a:extLst>
              <a:ext uri="{FF2B5EF4-FFF2-40B4-BE49-F238E27FC236}">
                <a16:creationId xmlns:a16="http://schemas.microsoft.com/office/drawing/2014/main" id="{6D259C61-B663-729F-AACD-6B789EA83F2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p:blipFill>
        <p:spPr bwMode="auto">
          <a:xfrm>
            <a:off x="4613479" y="3274942"/>
            <a:ext cx="671753" cy="67175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a:extLst>
              <a:ext uri="{FF2B5EF4-FFF2-40B4-BE49-F238E27FC236}">
                <a16:creationId xmlns:a16="http://schemas.microsoft.com/office/drawing/2014/main" id="{439BC4CC-C675-6287-0C43-364E3D932C2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p:blipFill>
        <p:spPr bwMode="auto">
          <a:xfrm>
            <a:off x="4600320" y="2324562"/>
            <a:ext cx="698073" cy="698073"/>
          </a:xfrm>
          <a:prstGeom prst="rect">
            <a:avLst/>
          </a:prstGeom>
          <a:noFill/>
          <a:extLst>
            <a:ext uri="{909E8E84-426E-40DD-AFC4-6F175D3DCCD1}">
              <a14:hiddenFill xmlns:a14="http://schemas.microsoft.com/office/drawing/2010/main">
                <a:solidFill>
                  <a:srgbClr val="FFFFFF"/>
                </a:solidFill>
              </a14:hiddenFill>
            </a:ext>
          </a:extLst>
        </p:spPr>
      </p:pic>
      <p:sp>
        <p:nvSpPr>
          <p:cNvPr id="14" name="Tekstfelt 13">
            <a:extLst>
              <a:ext uri="{FF2B5EF4-FFF2-40B4-BE49-F238E27FC236}">
                <a16:creationId xmlns:a16="http://schemas.microsoft.com/office/drawing/2014/main" id="{D174E69D-B200-788D-66F2-E19681AC06CC}"/>
              </a:ext>
            </a:extLst>
          </p:cNvPr>
          <p:cNvSpPr txBox="1"/>
          <p:nvPr/>
        </p:nvSpPr>
        <p:spPr>
          <a:xfrm>
            <a:off x="5446137" y="3226236"/>
            <a:ext cx="2636365" cy="400110"/>
          </a:xfrm>
          <a:prstGeom prst="rect">
            <a:avLst/>
          </a:prstGeom>
          <a:noFill/>
        </p:spPr>
        <p:txBody>
          <a:bodyPr wrap="square">
            <a:spAutoFit/>
          </a:bodyPr>
          <a:lstStyle/>
          <a:p>
            <a:r>
              <a:rPr lang="en-GB" sz="1000">
                <a:solidFill>
                  <a:srgbClr val="464646"/>
                </a:solidFill>
                <a:latin typeface="Core Sans D 35 Regular" panose="020B0503030302020204" pitchFamily="34" charset="0"/>
                <a:ea typeface="Calibri" panose="020F0502020204030204" pitchFamily="34" charset="0"/>
                <a:cs typeface="Times New Roman" panose="02020603050405020304" pitchFamily="18" charset="0"/>
              </a:rPr>
              <a:t>Generate economic growth in disadvantaged areas by using local business partners.</a:t>
            </a:r>
          </a:p>
        </p:txBody>
      </p:sp>
      <p:sp>
        <p:nvSpPr>
          <p:cNvPr id="15" name="Tekstfelt 14">
            <a:extLst>
              <a:ext uri="{FF2B5EF4-FFF2-40B4-BE49-F238E27FC236}">
                <a16:creationId xmlns:a16="http://schemas.microsoft.com/office/drawing/2014/main" id="{8D1B7D7E-55D2-88CD-110A-485790BBCE05}"/>
              </a:ext>
            </a:extLst>
          </p:cNvPr>
          <p:cNvSpPr txBox="1"/>
          <p:nvPr/>
        </p:nvSpPr>
        <p:spPr>
          <a:xfrm>
            <a:off x="640052" y="1508396"/>
            <a:ext cx="6422881" cy="630942"/>
          </a:xfrm>
          <a:prstGeom prst="rect">
            <a:avLst/>
          </a:prstGeom>
          <a:noFill/>
        </p:spPr>
        <p:txBody>
          <a:bodyPr wrap="square" rtlCol="0">
            <a:spAutoFit/>
          </a:bodyPr>
          <a:lstStyle/>
          <a:p>
            <a:r>
              <a:rPr lang="en-GB" sz="3500">
                <a:solidFill>
                  <a:srgbClr val="FF6700"/>
                </a:solidFill>
                <a:latin typeface="Core Sans D 55 Bold" panose="020B0803030302020204" pitchFamily="34" charset="0"/>
              </a:rPr>
              <a:t>Focus areas</a:t>
            </a:r>
          </a:p>
        </p:txBody>
      </p:sp>
      <p:sp>
        <p:nvSpPr>
          <p:cNvPr id="7" name="Tekstfelt 6">
            <a:extLst>
              <a:ext uri="{FF2B5EF4-FFF2-40B4-BE49-F238E27FC236}">
                <a16:creationId xmlns:a16="http://schemas.microsoft.com/office/drawing/2014/main" id="{936EB739-0EEB-D181-4C57-82E1AAE9969D}"/>
              </a:ext>
            </a:extLst>
          </p:cNvPr>
          <p:cNvSpPr txBox="1"/>
          <p:nvPr/>
        </p:nvSpPr>
        <p:spPr>
          <a:xfrm>
            <a:off x="640052" y="2182556"/>
            <a:ext cx="3506082" cy="2937599"/>
          </a:xfrm>
          <a:prstGeom prst="rect">
            <a:avLst/>
          </a:prstGeom>
          <a:noFill/>
        </p:spPr>
        <p:txBody>
          <a:bodyPr wrap="square">
            <a:spAutoFit/>
          </a:bodyPr>
          <a:lstStyle/>
          <a:p>
            <a:pPr>
              <a:lnSpc>
                <a:spcPct val="107000"/>
              </a:lnSpc>
              <a:spcAft>
                <a:spcPts val="800"/>
              </a:spcAft>
            </a:pPr>
            <a:r>
              <a:rPr lang="en-GB" sz="1150">
                <a:solidFill>
                  <a:srgbClr val="464646"/>
                </a:solidFill>
                <a:latin typeface="Core Sans D 35 Regular" panose="020B0503030302020204" pitchFamily="34" charset="0"/>
              </a:rPr>
              <a:t>When we prepared our first Sustainability Report in 2022, we identified 4 focus areas that we believe are absolutely central to running a sustainable business:</a:t>
            </a:r>
          </a:p>
          <a:p>
            <a:pPr marL="342900" lvl="0" indent="-342900">
              <a:lnSpc>
                <a:spcPct val="107000"/>
              </a:lnSpc>
              <a:buFont typeface="Symbol" panose="05050102010706020507" pitchFamily="18" charset="2"/>
              <a:buChar char=""/>
            </a:pPr>
            <a:r>
              <a:rPr lang="en-GB" sz="1150">
                <a:solidFill>
                  <a:srgbClr val="464646"/>
                </a:solidFill>
                <a:latin typeface="Core Sans D 35 Regular" panose="020B0503030302020204" pitchFamily="34" charset="0"/>
              </a:rPr>
              <a:t>Climate &amp; environment: Reduction of carbon emissions in connection with our tours. </a:t>
            </a:r>
          </a:p>
          <a:p>
            <a:pPr marL="342900" lvl="0" indent="-342900">
              <a:lnSpc>
                <a:spcPct val="107000"/>
              </a:lnSpc>
              <a:buFont typeface="Symbol" panose="05050102010706020507" pitchFamily="18" charset="2"/>
              <a:buChar char=""/>
            </a:pPr>
            <a:r>
              <a:rPr lang="en-GB" sz="1150">
                <a:solidFill>
                  <a:srgbClr val="464646"/>
                </a:solidFill>
                <a:latin typeface="Core Sans D 35 Regular" panose="020B0503030302020204" pitchFamily="34" charset="0"/>
              </a:rPr>
              <a:t>Social responsibility: Support of disadvantaged local communities.</a:t>
            </a:r>
          </a:p>
          <a:p>
            <a:pPr marL="342900" lvl="0" indent="-342900">
              <a:lnSpc>
                <a:spcPct val="107000"/>
              </a:lnSpc>
              <a:buFont typeface="Symbol" panose="05050102010706020507" pitchFamily="18" charset="2"/>
              <a:buChar char=""/>
            </a:pPr>
            <a:r>
              <a:rPr lang="en-GB" sz="1150">
                <a:solidFill>
                  <a:srgbClr val="464646"/>
                </a:solidFill>
                <a:latin typeface="Core Sans D 35 Regular" panose="020B0503030302020204" pitchFamily="34" charset="0"/>
              </a:rPr>
              <a:t>Responsibility for nature: Focus on animal welfare.</a:t>
            </a:r>
          </a:p>
          <a:p>
            <a:pPr marL="342900" lvl="0" indent="-342900">
              <a:lnSpc>
                <a:spcPct val="107000"/>
              </a:lnSpc>
              <a:spcAft>
                <a:spcPts val="800"/>
              </a:spcAft>
              <a:buFont typeface="Symbol" panose="05050102010706020507" pitchFamily="18" charset="2"/>
              <a:buChar char=""/>
            </a:pPr>
            <a:r>
              <a:rPr lang="en-GB" sz="1150">
                <a:solidFill>
                  <a:srgbClr val="464646"/>
                </a:solidFill>
                <a:latin typeface="Core Sans D 35 Regular" panose="020B0503030302020204" pitchFamily="34" charset="0"/>
              </a:rPr>
              <a:t>Governance: Decent, lawful behaviour, conforming to conventionally accepted standards of propriety and morals</a:t>
            </a:r>
          </a:p>
          <a:p>
            <a:pPr lvl="0">
              <a:lnSpc>
                <a:spcPct val="107000"/>
              </a:lnSpc>
              <a:spcAft>
                <a:spcPts val="800"/>
              </a:spcAft>
            </a:pPr>
            <a:r>
              <a:rPr lang="en-GB" sz="1150">
                <a:solidFill>
                  <a:srgbClr val="464646"/>
                </a:solidFill>
                <a:latin typeface="Core Sans D 35 Regular" panose="020B0503030302020204" pitchFamily="34" charset="0"/>
              </a:rPr>
              <a:t>In 2024, we will be adding biodiversity as a further focus area.</a:t>
            </a:r>
          </a:p>
        </p:txBody>
      </p:sp>
      <p:sp>
        <p:nvSpPr>
          <p:cNvPr id="5" name="Tekstfelt 4">
            <a:extLst>
              <a:ext uri="{FF2B5EF4-FFF2-40B4-BE49-F238E27FC236}">
                <a16:creationId xmlns:a16="http://schemas.microsoft.com/office/drawing/2014/main" id="{C36F6C4C-8703-6795-757C-E9326E7A70A1}"/>
              </a:ext>
            </a:extLst>
          </p:cNvPr>
          <p:cNvSpPr txBox="1"/>
          <p:nvPr/>
        </p:nvSpPr>
        <p:spPr>
          <a:xfrm>
            <a:off x="318365" y="152962"/>
            <a:ext cx="4239493" cy="261610"/>
          </a:xfrm>
          <a:prstGeom prst="rect">
            <a:avLst/>
          </a:prstGeom>
          <a:noFill/>
        </p:spPr>
        <p:txBody>
          <a:bodyPr wrap="square" rtlCol="0">
            <a:spAutoFit/>
          </a:bodyPr>
          <a:lstStyle/>
          <a:p>
            <a:r>
              <a:rPr lang="en-GB" sz="1100">
                <a:solidFill>
                  <a:srgbClr val="766972"/>
                </a:solidFill>
                <a:latin typeface="Core Sans D 35 Regular" panose="020B0503030302020204" pitchFamily="34" charset="0"/>
              </a:rPr>
              <a:t>OUR SUSTAINABILITY STRATEGY</a:t>
            </a:r>
          </a:p>
        </p:txBody>
      </p:sp>
    </p:spTree>
    <p:extLst>
      <p:ext uri="{BB962C8B-B14F-4D97-AF65-F5344CB8AC3E}">
        <p14:creationId xmlns:p14="http://schemas.microsoft.com/office/powerpoint/2010/main" val="23849297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AF3E9"/>
        </a:solidFill>
        <a:effectLst/>
      </p:bgPr>
    </p:bg>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838336FA-FE91-2843-A24B-6856AED13BBD}"/>
              </a:ext>
            </a:extLst>
          </p:cNvPr>
          <p:cNvSpPr/>
          <p:nvPr/>
        </p:nvSpPr>
        <p:spPr>
          <a:xfrm>
            <a:off x="1" y="0"/>
            <a:ext cx="12192000" cy="3551702"/>
          </a:xfrm>
          <a:prstGeom prst="rect">
            <a:avLst/>
          </a:prstGeom>
          <a:blipFill dpi="0" rotWithShape="1">
            <a:blip r:embed="rId3"/>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6" name="Pladsholder til slidenummer 4">
            <a:extLst>
              <a:ext uri="{FF2B5EF4-FFF2-40B4-BE49-F238E27FC236}">
                <a16:creationId xmlns:a16="http://schemas.microsoft.com/office/drawing/2014/main" id="{392A724E-9395-4EF3-2461-E6EC8AB96B37}"/>
              </a:ext>
            </a:extLst>
          </p:cNvPr>
          <p:cNvSpPr>
            <a:spLocks noGrp="1"/>
          </p:cNvSpPr>
          <p:nvPr>
            <p:ph type="sldNum" sz="quarter" idx="12"/>
          </p:nvPr>
        </p:nvSpPr>
        <p:spPr>
          <a:xfrm>
            <a:off x="8610600" y="6356350"/>
            <a:ext cx="2743200" cy="365125"/>
          </a:xfrm>
        </p:spPr>
        <p:txBody>
          <a:bodyPr/>
          <a:lstStyle/>
          <a:p>
            <a:fld id="{F64D9711-E2F1-4010-9E5D-6605457BFF7B}" type="slidenum">
              <a:rPr lang="da-DK" smtClean="0"/>
              <a:t>6</a:t>
            </a:fld>
            <a:endParaRPr lang="da-DK"/>
          </a:p>
        </p:txBody>
      </p:sp>
      <p:sp>
        <p:nvSpPr>
          <p:cNvPr id="15" name="Tekstfelt 14">
            <a:extLst>
              <a:ext uri="{FF2B5EF4-FFF2-40B4-BE49-F238E27FC236}">
                <a16:creationId xmlns:a16="http://schemas.microsoft.com/office/drawing/2014/main" id="{8D1B7D7E-55D2-88CD-110A-485790BBCE05}"/>
              </a:ext>
            </a:extLst>
          </p:cNvPr>
          <p:cNvSpPr txBox="1"/>
          <p:nvPr/>
        </p:nvSpPr>
        <p:spPr>
          <a:xfrm>
            <a:off x="1" y="2747024"/>
            <a:ext cx="12191998" cy="630942"/>
          </a:xfrm>
          <a:prstGeom prst="rect">
            <a:avLst/>
          </a:prstGeom>
          <a:noFill/>
        </p:spPr>
        <p:txBody>
          <a:bodyPr wrap="square" rtlCol="0">
            <a:spAutoFit/>
          </a:bodyPr>
          <a:lstStyle/>
          <a:p>
            <a:pPr algn="ctr"/>
            <a:r>
              <a:rPr lang="en-GB" sz="3500">
                <a:solidFill>
                  <a:srgbClr val="FAF3E9"/>
                </a:solidFill>
                <a:latin typeface="Core Sans D 55 Bold" panose="020B0803030302020204" pitchFamily="34" charset="0"/>
              </a:rPr>
              <a:t>Climate &amp; environment</a:t>
            </a:r>
          </a:p>
        </p:txBody>
      </p:sp>
      <p:sp>
        <p:nvSpPr>
          <p:cNvPr id="19" name="Tekstfelt 18">
            <a:extLst>
              <a:ext uri="{FF2B5EF4-FFF2-40B4-BE49-F238E27FC236}">
                <a16:creationId xmlns:a16="http://schemas.microsoft.com/office/drawing/2014/main" id="{5AF2722F-9714-6076-C025-83E7D5529212}"/>
              </a:ext>
            </a:extLst>
          </p:cNvPr>
          <p:cNvSpPr txBox="1"/>
          <p:nvPr/>
        </p:nvSpPr>
        <p:spPr>
          <a:xfrm>
            <a:off x="484604" y="3800777"/>
            <a:ext cx="5184676" cy="2362185"/>
          </a:xfrm>
          <a:prstGeom prst="rect">
            <a:avLst/>
          </a:prstGeom>
          <a:noFill/>
        </p:spPr>
        <p:txBody>
          <a:bodyPr wrap="square" rtlCol="0">
            <a:spAutoFit/>
          </a:bodyPr>
          <a:lstStyle/>
          <a:p>
            <a:pPr>
              <a:lnSpc>
                <a:spcPct val="107000"/>
              </a:lnSpc>
              <a:spcAft>
                <a:spcPts val="800"/>
              </a:spcAft>
            </a:pPr>
            <a:r>
              <a:rPr lang="en-GB" sz="1000" dirty="0">
                <a:solidFill>
                  <a:srgbClr val="464646"/>
                </a:solidFill>
                <a:latin typeface="Core Sans D 35 Regular" panose="020B0503030302020204" pitchFamily="34" charset="0"/>
              </a:rPr>
              <a:t>Our climate goals are in line with the Paris Agreement, which is the global goal of keeping temperature increases below 1.5 degrees Celsius.</a:t>
            </a:r>
          </a:p>
          <a:p>
            <a:pPr>
              <a:lnSpc>
                <a:spcPct val="107000"/>
              </a:lnSpc>
              <a:spcAft>
                <a:spcPts val="800"/>
              </a:spcAft>
            </a:pPr>
            <a:r>
              <a:rPr lang="en-GB" sz="1000" dirty="0">
                <a:solidFill>
                  <a:srgbClr val="464646"/>
                </a:solidFill>
                <a:latin typeface="Core Sans D 35 Regular" panose="020B0503030302020204" pitchFamily="34" charset="0"/>
              </a:rPr>
              <a:t>These goals are:</a:t>
            </a:r>
          </a:p>
          <a:p>
            <a:pPr marL="342900" lvl="0" indent="-342900">
              <a:lnSpc>
                <a:spcPct val="107000"/>
              </a:lnSpc>
              <a:buFont typeface="Symbol" panose="05050102010706020507" pitchFamily="18" charset="2"/>
              <a:buChar char=""/>
            </a:pPr>
            <a:r>
              <a:rPr lang="en-GB" sz="1000" dirty="0">
                <a:solidFill>
                  <a:srgbClr val="464646"/>
                </a:solidFill>
                <a:latin typeface="Core Sans D 35 Regular" panose="020B0503030302020204"/>
              </a:rPr>
              <a:t>To ensure that our own locations have zero emissions of greenhouse gases by 2030.</a:t>
            </a:r>
          </a:p>
          <a:p>
            <a:pPr marL="342900" lvl="0" indent="-342900">
              <a:lnSpc>
                <a:spcPct val="107000"/>
              </a:lnSpc>
              <a:buFont typeface="Symbol" panose="05050102010706020507" pitchFamily="18" charset="2"/>
              <a:buChar char=""/>
            </a:pPr>
            <a:r>
              <a:rPr lang="en-GB" sz="1000" dirty="0">
                <a:solidFill>
                  <a:srgbClr val="464646"/>
                </a:solidFill>
                <a:latin typeface="Core Sans D 35 Regular" panose="020B0503030302020204"/>
              </a:rPr>
              <a:t>To reduce the total emission of greenhouse gases before 2030, and to achieve zero emissions by 2050 in connection with our tours.</a:t>
            </a:r>
          </a:p>
          <a:p>
            <a:pPr lvl="0">
              <a:lnSpc>
                <a:spcPct val="107000"/>
              </a:lnSpc>
            </a:pPr>
            <a:endParaRPr lang="da-DK" sz="1000" dirty="0">
              <a:latin typeface="Core Sans D 35 Regular" panose="020B0503030302020204"/>
            </a:endParaRPr>
          </a:p>
          <a:p>
            <a:pPr>
              <a:lnSpc>
                <a:spcPct val="107000"/>
              </a:lnSpc>
              <a:spcAft>
                <a:spcPts val="800"/>
              </a:spcAft>
            </a:pPr>
            <a:r>
              <a:rPr lang="en-GB" sz="1000" dirty="0">
                <a:solidFill>
                  <a:srgbClr val="464646"/>
                </a:solidFill>
                <a:latin typeface="Core Sans D 35 Regular" panose="020B0503030302020204" pitchFamily="34" charset="0"/>
              </a:rPr>
              <a:t>To help and guide us in this process, we have set specific subsidiary goals, which are our benchmarks for achieving our overall 2030 reduction target. We will adapt both our subsidiary goals and our efforts as we become wiser.</a:t>
            </a:r>
          </a:p>
          <a:p>
            <a:pPr algn="just"/>
            <a:endParaRPr lang="da-DK" sz="1000" b="0" i="0" dirty="0">
              <a:solidFill>
                <a:srgbClr val="464646"/>
              </a:solidFill>
              <a:effectLst/>
              <a:latin typeface="Core Sans D 35 Regular" panose="020B0503030302020204" pitchFamily="34" charset="0"/>
            </a:endParaRPr>
          </a:p>
          <a:p>
            <a:pPr algn="just"/>
            <a:endParaRPr lang="da-DK" sz="1050" b="0" i="0" dirty="0">
              <a:solidFill>
                <a:srgbClr val="464646"/>
              </a:solidFill>
              <a:effectLst/>
              <a:latin typeface="Core Sans D 35 Regular" panose="020B0503030302020204" pitchFamily="34" charset="0"/>
            </a:endParaRPr>
          </a:p>
        </p:txBody>
      </p:sp>
      <p:sp>
        <p:nvSpPr>
          <p:cNvPr id="25" name="Pladsholder til sidefod 1">
            <a:extLst>
              <a:ext uri="{FF2B5EF4-FFF2-40B4-BE49-F238E27FC236}">
                <a16:creationId xmlns:a16="http://schemas.microsoft.com/office/drawing/2014/main" id="{B915B7D7-9CD7-6BFE-B945-4D34EC9D9293}"/>
              </a:ext>
            </a:extLst>
          </p:cNvPr>
          <p:cNvSpPr>
            <a:spLocks noGrp="1"/>
          </p:cNvSpPr>
          <p:nvPr>
            <p:ph type="ftr" sz="quarter" idx="11"/>
          </p:nvPr>
        </p:nvSpPr>
        <p:spPr>
          <a:xfrm>
            <a:off x="500548" y="6466852"/>
            <a:ext cx="3299715" cy="412292"/>
          </a:xfrm>
        </p:spPr>
        <p:txBody>
          <a:bodyPr/>
          <a:lstStyle/>
          <a:p>
            <a:pPr algn="l"/>
            <a:r>
              <a:rPr lang="en-GB" sz="700">
                <a:solidFill>
                  <a:srgbClr val="766972"/>
                </a:solidFill>
                <a:latin typeface="Core Sans D 35 Regular" panose="020B0503030302020204"/>
              </a:rPr>
              <a:t>4. sciencebasedtargets.org/ </a:t>
            </a:r>
          </a:p>
        </p:txBody>
      </p:sp>
      <p:pic>
        <p:nvPicPr>
          <p:cNvPr id="2" name="Picture 2" descr="Science Based Targets">
            <a:extLst>
              <a:ext uri="{FF2B5EF4-FFF2-40B4-BE49-F238E27FC236}">
                <a16:creationId xmlns:a16="http://schemas.microsoft.com/office/drawing/2014/main" id="{F72A43EC-9080-E1D1-98E7-EBDBF49F4B3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3070" y="5809138"/>
            <a:ext cx="1123294" cy="561647"/>
          </a:xfrm>
          <a:prstGeom prst="rect">
            <a:avLst/>
          </a:prstGeom>
          <a:noFill/>
          <a:extLst>
            <a:ext uri="{909E8E84-426E-40DD-AFC4-6F175D3DCCD1}">
              <a14:hiddenFill xmlns:a14="http://schemas.microsoft.com/office/drawing/2010/main">
                <a:solidFill>
                  <a:srgbClr val="FFFFFF"/>
                </a:solidFill>
              </a14:hiddenFill>
            </a:ext>
          </a:extLst>
        </p:spPr>
      </p:pic>
      <p:sp>
        <p:nvSpPr>
          <p:cNvPr id="5" name="Tekstfelt 4">
            <a:extLst>
              <a:ext uri="{FF2B5EF4-FFF2-40B4-BE49-F238E27FC236}">
                <a16:creationId xmlns:a16="http://schemas.microsoft.com/office/drawing/2014/main" id="{99C499E1-6B0E-02E2-963F-C574D109A2DC}"/>
              </a:ext>
            </a:extLst>
          </p:cNvPr>
          <p:cNvSpPr txBox="1"/>
          <p:nvPr/>
        </p:nvSpPr>
        <p:spPr>
          <a:xfrm>
            <a:off x="1684336" y="5814164"/>
            <a:ext cx="4267973" cy="421654"/>
          </a:xfrm>
          <a:prstGeom prst="rect">
            <a:avLst/>
          </a:prstGeom>
          <a:noFill/>
        </p:spPr>
        <p:txBody>
          <a:bodyPr wrap="square">
            <a:spAutoFit/>
          </a:bodyPr>
          <a:lstStyle/>
          <a:p>
            <a:pPr>
              <a:lnSpc>
                <a:spcPct val="107000"/>
              </a:lnSpc>
              <a:spcAft>
                <a:spcPts val="800"/>
              </a:spcAft>
            </a:pPr>
            <a:r>
              <a:rPr lang="en-GB" sz="1000" dirty="0">
                <a:solidFill>
                  <a:srgbClr val="464646"/>
                </a:solidFill>
                <a:latin typeface="Core Sans D 35 Regular" panose="020B0503030302020204" pitchFamily="34" charset="0"/>
              </a:rPr>
              <a:t>Our climate goals are ambitious, and so it makes us very proud that they were validated according to Science Based Targets Initiative</a:t>
            </a:r>
            <a:r>
              <a:rPr lang="en-GB" sz="1000" baseline="30000" dirty="0">
                <a:solidFill>
                  <a:srgbClr val="464646"/>
                </a:solidFill>
                <a:latin typeface="Core Sans D 35 Regular" panose="020B0503030302020204" pitchFamily="34" charset="0"/>
              </a:rPr>
              <a:t>4</a:t>
            </a:r>
            <a:r>
              <a:rPr lang="en-GB" sz="1000" dirty="0">
                <a:solidFill>
                  <a:srgbClr val="464646"/>
                </a:solidFill>
                <a:latin typeface="Core Sans D 35 Regular" panose="020B0503030302020204" pitchFamily="34" charset="0"/>
              </a:rPr>
              <a:t> in 2023. </a:t>
            </a:r>
          </a:p>
        </p:txBody>
      </p:sp>
      <p:sp>
        <p:nvSpPr>
          <p:cNvPr id="7" name="Tekstfelt 6">
            <a:extLst>
              <a:ext uri="{FF2B5EF4-FFF2-40B4-BE49-F238E27FC236}">
                <a16:creationId xmlns:a16="http://schemas.microsoft.com/office/drawing/2014/main" id="{E3894D30-5154-2437-E2EA-93451084895B}"/>
              </a:ext>
            </a:extLst>
          </p:cNvPr>
          <p:cNvSpPr txBox="1"/>
          <p:nvPr/>
        </p:nvSpPr>
        <p:spPr>
          <a:xfrm>
            <a:off x="5865585" y="3795051"/>
            <a:ext cx="5825867" cy="2708434"/>
          </a:xfrm>
          <a:prstGeom prst="rect">
            <a:avLst/>
          </a:prstGeom>
          <a:noFill/>
        </p:spPr>
        <p:txBody>
          <a:bodyPr wrap="square" rtlCol="0">
            <a:spAutoFit/>
          </a:bodyPr>
          <a:lstStyle/>
          <a:p>
            <a:pPr algn="just"/>
            <a:r>
              <a:rPr lang="en-GB" sz="1000" i="0" dirty="0">
                <a:solidFill>
                  <a:srgbClr val="464646"/>
                </a:solidFill>
                <a:effectLst/>
                <a:latin typeface="Core Sans D 35 Regular" panose="020B0503030302020204" pitchFamily="34" charset="0"/>
              </a:rPr>
              <a:t>Our subsidiary goals include:</a:t>
            </a:r>
          </a:p>
          <a:p>
            <a:pPr algn="just"/>
            <a:endParaRPr lang="da-DK" sz="1100" b="0" i="0" dirty="0">
              <a:solidFill>
                <a:srgbClr val="464646"/>
              </a:solidFill>
              <a:effectLst/>
              <a:latin typeface="Core Sans D 35 Regular" panose="020B0503030302020204" pitchFamily="34" charset="0"/>
            </a:endParaRPr>
          </a:p>
          <a:p>
            <a:pPr algn="just"/>
            <a:r>
              <a:rPr lang="en-GB" sz="1300" i="0" dirty="0">
                <a:solidFill>
                  <a:srgbClr val="464646"/>
                </a:solidFill>
                <a:effectLst/>
                <a:latin typeface="Core Sans D 35 Regular" panose="020B0503030302020204" pitchFamily="34" charset="0"/>
              </a:rPr>
              <a:t> </a:t>
            </a:r>
          </a:p>
          <a:p>
            <a:pPr algn="just"/>
            <a:r>
              <a:rPr lang="en-GB" sz="1000" b="0" i="0" dirty="0">
                <a:solidFill>
                  <a:srgbClr val="464646"/>
                </a:solidFill>
                <a:effectLst/>
                <a:latin typeface="Core Sans D 35 Regular" panose="020B0503030302020204" pitchFamily="34" charset="0"/>
              </a:rPr>
              <a:t>We have converted all our electricity purchases to green energy at all our locations where this has been possible. Our work to reduce energy consumption will also continue after 2025.</a:t>
            </a:r>
          </a:p>
          <a:p>
            <a:pPr algn="just"/>
            <a:endParaRPr lang="da-DK" sz="1000" b="0" i="0" dirty="0">
              <a:solidFill>
                <a:srgbClr val="464646"/>
              </a:solidFill>
              <a:effectLst/>
              <a:latin typeface="Core Sans D 35 Regular" panose="020B0503030302020204" pitchFamily="34" charset="0"/>
            </a:endParaRPr>
          </a:p>
          <a:p>
            <a:pPr algn="just"/>
            <a:r>
              <a:rPr lang="en-GB" sz="1000" b="0" i="0" dirty="0">
                <a:solidFill>
                  <a:srgbClr val="464646"/>
                </a:solidFill>
                <a:effectLst/>
                <a:latin typeface="Core Sans D 35 Regular" panose="020B0503030302020204" pitchFamily="34" charset="0"/>
              </a:rPr>
              <a:t>Means of transport at the destinations running on sustainable energy have increased by 50%, and the total number of km driven (as of 2019) has been reduced by 20%. </a:t>
            </a:r>
          </a:p>
          <a:p>
            <a:pPr algn="just"/>
            <a:endParaRPr lang="da-DK" sz="1100" b="0" i="0" dirty="0">
              <a:solidFill>
                <a:srgbClr val="464646"/>
              </a:solidFill>
              <a:effectLst/>
              <a:latin typeface="Core Sans D 35 Regular" panose="020B0503030302020204" pitchFamily="34" charset="0"/>
            </a:endParaRPr>
          </a:p>
          <a:p>
            <a:pPr algn="just"/>
            <a:endParaRPr lang="da-DK" sz="1100" dirty="0">
              <a:solidFill>
                <a:srgbClr val="464646"/>
              </a:solidFill>
              <a:latin typeface="Core Sans D 35 Regular" panose="020B0503030302020204" pitchFamily="34" charset="0"/>
            </a:endParaRPr>
          </a:p>
          <a:p>
            <a:pPr algn="just"/>
            <a:r>
              <a:rPr lang="en-GB" sz="1000" b="0" i="0" dirty="0">
                <a:solidFill>
                  <a:srgbClr val="464646"/>
                </a:solidFill>
                <a:effectLst/>
                <a:latin typeface="Core Sans D 35 Regular" panose="020B0503030302020204" pitchFamily="34" charset="0"/>
              </a:rPr>
              <a:t>At least 50% of our tours must be with airlines that have an emissions and/or reduction strategy that meets the goals of the Paris Agreement.</a:t>
            </a:r>
          </a:p>
          <a:p>
            <a:pPr algn="just"/>
            <a:endParaRPr lang="da-DK" sz="1100" b="0" i="0" dirty="0">
              <a:solidFill>
                <a:srgbClr val="464646"/>
              </a:solidFill>
              <a:effectLst/>
              <a:latin typeface="Core Sans D 35 Regular" panose="020B0503030302020204" pitchFamily="34" charset="0"/>
            </a:endParaRPr>
          </a:p>
          <a:p>
            <a:pPr algn="just"/>
            <a:r>
              <a:rPr lang="en-GB" sz="1300" b="0" i="0" dirty="0">
                <a:solidFill>
                  <a:srgbClr val="464646"/>
                </a:solidFill>
                <a:effectLst/>
                <a:latin typeface="Core Sans D 35 Regular" panose="020B0503030302020204" pitchFamily="34" charset="0"/>
              </a:rPr>
              <a:t> </a:t>
            </a:r>
          </a:p>
          <a:p>
            <a:pPr algn="just"/>
            <a:r>
              <a:rPr lang="en-GB" sz="1000" dirty="0">
                <a:solidFill>
                  <a:srgbClr val="464646"/>
                </a:solidFill>
                <a:latin typeface="Core Sans D 35 Regular" panose="020B0503030302020204"/>
              </a:rPr>
              <a:t>We only select hotels and accommodation that have either already attained the goal of zero carbon emissions or have a realistic and concrete plan to achieve this within the next five years.</a:t>
            </a:r>
          </a:p>
        </p:txBody>
      </p:sp>
      <p:sp>
        <p:nvSpPr>
          <p:cNvPr id="8" name="Rektangel 7">
            <a:extLst>
              <a:ext uri="{FF2B5EF4-FFF2-40B4-BE49-F238E27FC236}">
                <a16:creationId xmlns:a16="http://schemas.microsoft.com/office/drawing/2014/main" id="{9A924786-CAD7-A13A-62C0-34FDE93FAE18}"/>
              </a:ext>
            </a:extLst>
          </p:cNvPr>
          <p:cNvSpPr/>
          <p:nvPr/>
        </p:nvSpPr>
        <p:spPr>
          <a:xfrm>
            <a:off x="5952309" y="4064464"/>
            <a:ext cx="584294" cy="237702"/>
          </a:xfrm>
          <a:prstGeom prst="rect">
            <a:avLst/>
          </a:prstGeom>
          <a:solidFill>
            <a:srgbClr val="00C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a:solidFill>
                  <a:srgbClr val="464646"/>
                </a:solidFill>
                <a:latin typeface="Core Sans D 55 Bold" panose="020B0803030302020204" pitchFamily="34" charset="0"/>
              </a:rPr>
              <a:t>2025</a:t>
            </a:r>
          </a:p>
        </p:txBody>
      </p:sp>
      <p:sp>
        <p:nvSpPr>
          <p:cNvPr id="9" name="Rektangel 8">
            <a:extLst>
              <a:ext uri="{FF2B5EF4-FFF2-40B4-BE49-F238E27FC236}">
                <a16:creationId xmlns:a16="http://schemas.microsoft.com/office/drawing/2014/main" id="{AC4FA2A6-11DE-098C-FA7A-888E21B03483}"/>
              </a:ext>
            </a:extLst>
          </p:cNvPr>
          <p:cNvSpPr/>
          <p:nvPr/>
        </p:nvSpPr>
        <p:spPr>
          <a:xfrm>
            <a:off x="5957820" y="5183194"/>
            <a:ext cx="584294" cy="237702"/>
          </a:xfrm>
          <a:prstGeom prst="rect">
            <a:avLst/>
          </a:prstGeom>
          <a:solidFill>
            <a:srgbClr val="00C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a:solidFill>
                  <a:srgbClr val="464646"/>
                </a:solidFill>
                <a:latin typeface="Core Sans D 55 Bold" panose="020B0803030302020204" pitchFamily="34" charset="0"/>
              </a:rPr>
              <a:t>2026</a:t>
            </a:r>
          </a:p>
        </p:txBody>
      </p:sp>
      <p:sp>
        <p:nvSpPr>
          <p:cNvPr id="10" name="Rektangel 9">
            <a:extLst>
              <a:ext uri="{FF2B5EF4-FFF2-40B4-BE49-F238E27FC236}">
                <a16:creationId xmlns:a16="http://schemas.microsoft.com/office/drawing/2014/main" id="{BCD628BC-04FF-64C7-28ED-F89597CF5F3C}"/>
              </a:ext>
            </a:extLst>
          </p:cNvPr>
          <p:cNvSpPr/>
          <p:nvPr/>
        </p:nvSpPr>
        <p:spPr>
          <a:xfrm>
            <a:off x="5952309" y="5836297"/>
            <a:ext cx="584294" cy="237702"/>
          </a:xfrm>
          <a:prstGeom prst="rect">
            <a:avLst/>
          </a:prstGeom>
          <a:solidFill>
            <a:srgbClr val="00C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a:solidFill>
                  <a:srgbClr val="464646"/>
                </a:solidFill>
                <a:latin typeface="Core Sans D 55 Bold" panose="020B0803030302020204" pitchFamily="34" charset="0"/>
              </a:rPr>
              <a:t>2030</a:t>
            </a:r>
          </a:p>
        </p:txBody>
      </p:sp>
    </p:spTree>
    <p:extLst>
      <p:ext uri="{BB962C8B-B14F-4D97-AF65-F5344CB8AC3E}">
        <p14:creationId xmlns:p14="http://schemas.microsoft.com/office/powerpoint/2010/main" val="18660572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7" name="Rektangel 16">
            <a:extLst>
              <a:ext uri="{FF2B5EF4-FFF2-40B4-BE49-F238E27FC236}">
                <a16:creationId xmlns:a16="http://schemas.microsoft.com/office/drawing/2014/main" id="{097C41EC-0D5E-2D39-048D-5927578DBE15}"/>
              </a:ext>
            </a:extLst>
          </p:cNvPr>
          <p:cNvSpPr/>
          <p:nvPr/>
        </p:nvSpPr>
        <p:spPr>
          <a:xfrm>
            <a:off x="353690" y="1766804"/>
            <a:ext cx="11460358" cy="3134380"/>
          </a:xfrm>
          <a:prstGeom prst="rect">
            <a:avLst/>
          </a:prstGeom>
          <a:solidFill>
            <a:srgbClr val="FAF3E9">
              <a:alpha val="3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6" name="Pladsholder til slidenummer 4">
            <a:extLst>
              <a:ext uri="{FF2B5EF4-FFF2-40B4-BE49-F238E27FC236}">
                <a16:creationId xmlns:a16="http://schemas.microsoft.com/office/drawing/2014/main" id="{392A724E-9395-4EF3-2461-E6EC8AB96B37}"/>
              </a:ext>
            </a:extLst>
          </p:cNvPr>
          <p:cNvSpPr>
            <a:spLocks noGrp="1"/>
          </p:cNvSpPr>
          <p:nvPr>
            <p:ph type="sldNum" sz="quarter" idx="12"/>
          </p:nvPr>
        </p:nvSpPr>
        <p:spPr>
          <a:xfrm>
            <a:off x="8610600" y="6356350"/>
            <a:ext cx="2743200" cy="365125"/>
          </a:xfrm>
        </p:spPr>
        <p:txBody>
          <a:bodyPr/>
          <a:lstStyle/>
          <a:p>
            <a:fld id="{F64D9711-E2F1-4010-9E5D-6605457BFF7B}" type="slidenum">
              <a:rPr lang="da-DK" smtClean="0">
                <a:solidFill>
                  <a:srgbClr val="FAF3E9"/>
                </a:solidFill>
              </a:rPr>
              <a:t>7</a:t>
            </a:fld>
            <a:endParaRPr lang="da-DK">
              <a:solidFill>
                <a:srgbClr val="FAF3E9"/>
              </a:solidFill>
            </a:endParaRPr>
          </a:p>
        </p:txBody>
      </p:sp>
      <p:sp>
        <p:nvSpPr>
          <p:cNvPr id="15" name="Tekstfelt 14">
            <a:extLst>
              <a:ext uri="{FF2B5EF4-FFF2-40B4-BE49-F238E27FC236}">
                <a16:creationId xmlns:a16="http://schemas.microsoft.com/office/drawing/2014/main" id="{8D1B7D7E-55D2-88CD-110A-485790BBCE05}"/>
              </a:ext>
            </a:extLst>
          </p:cNvPr>
          <p:cNvSpPr txBox="1"/>
          <p:nvPr/>
        </p:nvSpPr>
        <p:spPr>
          <a:xfrm>
            <a:off x="640052" y="1540334"/>
            <a:ext cx="6422881" cy="630942"/>
          </a:xfrm>
          <a:prstGeom prst="rect">
            <a:avLst/>
          </a:prstGeom>
          <a:noFill/>
        </p:spPr>
        <p:txBody>
          <a:bodyPr wrap="square" rtlCol="0">
            <a:spAutoFit/>
          </a:bodyPr>
          <a:lstStyle/>
          <a:p>
            <a:r>
              <a:rPr lang="en-GB" sz="3500" dirty="0">
                <a:solidFill>
                  <a:srgbClr val="FF6700"/>
                </a:solidFill>
                <a:latin typeface="Core Sans D 55 Bold" panose="020B0803030302020204" pitchFamily="34" charset="0"/>
              </a:rPr>
              <a:t>Measurement of goals and subsidiary goals</a:t>
            </a:r>
          </a:p>
        </p:txBody>
      </p:sp>
      <p:sp>
        <p:nvSpPr>
          <p:cNvPr id="7" name="Tekstfelt 6">
            <a:extLst>
              <a:ext uri="{FF2B5EF4-FFF2-40B4-BE49-F238E27FC236}">
                <a16:creationId xmlns:a16="http://schemas.microsoft.com/office/drawing/2014/main" id="{936EB739-0EEB-D181-4C57-82E1AAE9969D}"/>
              </a:ext>
            </a:extLst>
          </p:cNvPr>
          <p:cNvSpPr txBox="1"/>
          <p:nvPr/>
        </p:nvSpPr>
        <p:spPr>
          <a:xfrm>
            <a:off x="640052" y="2575748"/>
            <a:ext cx="5257828" cy="1612173"/>
          </a:xfrm>
          <a:prstGeom prst="rect">
            <a:avLst/>
          </a:prstGeom>
          <a:noFill/>
        </p:spPr>
        <p:txBody>
          <a:bodyPr wrap="square">
            <a:spAutoFit/>
          </a:bodyPr>
          <a:lstStyle/>
          <a:p>
            <a:pPr>
              <a:lnSpc>
                <a:spcPct val="107000"/>
              </a:lnSpc>
              <a:spcAft>
                <a:spcPts val="800"/>
              </a:spcAft>
            </a:pPr>
            <a:r>
              <a:rPr lang="en-GB" sz="1150">
                <a:solidFill>
                  <a:srgbClr val="464646"/>
                </a:solidFill>
                <a:latin typeface="Core Sans D 35 Regular" panose="020B0503030302020204" pitchFamily="34" charset="0"/>
              </a:rPr>
              <a:t>In order for us to be able to keep stock of our goals and subsidiary goals, we prepare an annual climate report in which we measure our total emission of greenhouse gases. </a:t>
            </a:r>
          </a:p>
          <a:p>
            <a:pPr>
              <a:lnSpc>
                <a:spcPct val="107000"/>
              </a:lnSpc>
              <a:spcAft>
                <a:spcPts val="800"/>
              </a:spcAft>
            </a:pPr>
            <a:r>
              <a:rPr lang="en-GB" sz="1150">
                <a:solidFill>
                  <a:srgbClr val="464646"/>
                </a:solidFill>
                <a:latin typeface="Core Sans D 35 Regular" panose="020B0503030302020204" pitchFamily="34" charset="0"/>
              </a:rPr>
              <a:t>We measure according to the Greenhouse Gas (GHG) protocol</a:t>
            </a:r>
            <a:r>
              <a:rPr lang="en-GB" sz="1150" baseline="30000">
                <a:solidFill>
                  <a:srgbClr val="464646"/>
                </a:solidFill>
                <a:latin typeface="Core Sans D 35 Regular" panose="020B0503030302020204" pitchFamily="34" charset="0"/>
              </a:rPr>
              <a:t>5</a:t>
            </a:r>
            <a:r>
              <a:rPr lang="en-GB" sz="1150">
                <a:solidFill>
                  <a:srgbClr val="464646"/>
                </a:solidFill>
                <a:latin typeface="Core Sans D 35 Regular" panose="020B0503030302020204" pitchFamily="34" charset="0"/>
              </a:rPr>
              <a:t>, which is the leading international standard for how to measure the company’s emissions of greenhouse gases. By following an international standard, we can ensure that our measures are comparable.</a:t>
            </a:r>
          </a:p>
          <a:p>
            <a:pPr>
              <a:lnSpc>
                <a:spcPct val="107000"/>
              </a:lnSpc>
              <a:spcAft>
                <a:spcPts val="800"/>
              </a:spcAft>
            </a:pPr>
            <a:r>
              <a:rPr lang="en-GB" sz="1150">
                <a:solidFill>
                  <a:srgbClr val="464646"/>
                </a:solidFill>
                <a:latin typeface="Core Sans D 35 Regular" panose="020B0503030302020204" pitchFamily="34" charset="0"/>
              </a:rPr>
              <a:t>In the GHG protocol, greenhouse gas emissions are divided into three so-called “scopes”. </a:t>
            </a:r>
          </a:p>
        </p:txBody>
      </p:sp>
      <p:sp>
        <p:nvSpPr>
          <p:cNvPr id="5" name="Tekstfelt 4">
            <a:extLst>
              <a:ext uri="{FF2B5EF4-FFF2-40B4-BE49-F238E27FC236}">
                <a16:creationId xmlns:a16="http://schemas.microsoft.com/office/drawing/2014/main" id="{B23C3D12-3584-BA6C-6239-916037795D02}"/>
              </a:ext>
            </a:extLst>
          </p:cNvPr>
          <p:cNvSpPr txBox="1"/>
          <p:nvPr/>
        </p:nvSpPr>
        <p:spPr>
          <a:xfrm>
            <a:off x="6096000" y="2557432"/>
            <a:ext cx="5257800" cy="1422825"/>
          </a:xfrm>
          <a:prstGeom prst="rect">
            <a:avLst/>
          </a:prstGeom>
          <a:noFill/>
        </p:spPr>
        <p:txBody>
          <a:bodyPr wrap="square">
            <a:spAutoFit/>
          </a:bodyPr>
          <a:lstStyle/>
          <a:p>
            <a:pPr>
              <a:lnSpc>
                <a:spcPct val="107000"/>
              </a:lnSpc>
              <a:spcAft>
                <a:spcPts val="800"/>
              </a:spcAft>
            </a:pPr>
            <a:r>
              <a:rPr lang="en-GB" sz="1150" b="1">
                <a:solidFill>
                  <a:srgbClr val="464646"/>
                </a:solidFill>
                <a:latin typeface="Core Sans D 35 Regular" panose="020B0503030302020204" pitchFamily="34" charset="0"/>
              </a:rPr>
              <a:t>Scope 1</a:t>
            </a:r>
            <a:r>
              <a:rPr lang="en-GB" sz="1150">
                <a:solidFill>
                  <a:srgbClr val="464646"/>
                </a:solidFill>
                <a:latin typeface="Core Sans D 35 Regular" panose="020B0503030302020204" pitchFamily="34" charset="0"/>
              </a:rPr>
              <a:t> covers emissions from a company’s own premises, machinery and vehicles (e.g. through the burning of petrol, diesel or natural gas). </a:t>
            </a:r>
          </a:p>
          <a:p>
            <a:pPr>
              <a:lnSpc>
                <a:spcPct val="107000"/>
              </a:lnSpc>
              <a:spcAft>
                <a:spcPts val="800"/>
              </a:spcAft>
            </a:pPr>
            <a:r>
              <a:rPr lang="en-GB" sz="1150" b="1">
                <a:solidFill>
                  <a:srgbClr val="464646"/>
                </a:solidFill>
                <a:latin typeface="Core Sans D 35 Regular" panose="020B0503030302020204" pitchFamily="34" charset="0"/>
              </a:rPr>
              <a:t>Scope 2</a:t>
            </a:r>
            <a:r>
              <a:rPr lang="en-GB" sz="1150">
                <a:solidFill>
                  <a:srgbClr val="464646"/>
                </a:solidFill>
                <a:latin typeface="Core Sans D 35 Regular" panose="020B0503030302020204" pitchFamily="34" charset="0"/>
              </a:rPr>
              <a:t> covers emissions associated with the production of the energy that a company buys (such as electricity and district heating). </a:t>
            </a:r>
          </a:p>
          <a:p>
            <a:pPr>
              <a:lnSpc>
                <a:spcPct val="107000"/>
              </a:lnSpc>
              <a:spcAft>
                <a:spcPts val="800"/>
              </a:spcAft>
            </a:pPr>
            <a:r>
              <a:rPr lang="en-GB" sz="1150" b="1">
                <a:solidFill>
                  <a:srgbClr val="464646"/>
                </a:solidFill>
                <a:latin typeface="Core Sans D 35 Regular" panose="020B0503030302020204" pitchFamily="34" charset="0"/>
              </a:rPr>
              <a:t>Scope 3</a:t>
            </a:r>
            <a:r>
              <a:rPr lang="en-GB" sz="1150">
                <a:solidFill>
                  <a:srgbClr val="464646"/>
                </a:solidFill>
                <a:latin typeface="Core Sans D 35 Regular" panose="020B0503030302020204" pitchFamily="34" charset="0"/>
              </a:rPr>
              <a:t> covers all other indirect emissions that occur in the company’s value chain (including upstream procurement and downstream waste management)</a:t>
            </a:r>
          </a:p>
        </p:txBody>
      </p:sp>
      <p:sp>
        <p:nvSpPr>
          <p:cNvPr id="19" name="Tekstfelt 18">
            <a:extLst>
              <a:ext uri="{FF2B5EF4-FFF2-40B4-BE49-F238E27FC236}">
                <a16:creationId xmlns:a16="http://schemas.microsoft.com/office/drawing/2014/main" id="{84672934-2DEF-372B-C88D-AC9D056A7A15}"/>
              </a:ext>
            </a:extLst>
          </p:cNvPr>
          <p:cNvSpPr txBox="1"/>
          <p:nvPr/>
        </p:nvSpPr>
        <p:spPr>
          <a:xfrm>
            <a:off x="640052" y="4484320"/>
            <a:ext cx="6094476" cy="200055"/>
          </a:xfrm>
          <a:prstGeom prst="rect">
            <a:avLst/>
          </a:prstGeom>
          <a:noFill/>
        </p:spPr>
        <p:txBody>
          <a:bodyPr wrap="square">
            <a:spAutoFit/>
          </a:bodyPr>
          <a:lstStyle/>
          <a:p>
            <a:r>
              <a:rPr lang="en-GB" sz="700">
                <a:solidFill>
                  <a:srgbClr val="766972"/>
                </a:solidFill>
                <a:latin typeface="Core Sans D 35 Regular" panose="020B0503030302020204" pitchFamily="34" charset="0"/>
              </a:rPr>
              <a:t>5. https://ghgprotocol.org/ </a:t>
            </a:r>
          </a:p>
        </p:txBody>
      </p:sp>
      <p:sp>
        <p:nvSpPr>
          <p:cNvPr id="2" name="Tekstfelt 1">
            <a:extLst>
              <a:ext uri="{FF2B5EF4-FFF2-40B4-BE49-F238E27FC236}">
                <a16:creationId xmlns:a16="http://schemas.microsoft.com/office/drawing/2014/main" id="{6C60D1ED-CB35-E365-0F0A-B010966004C9}"/>
              </a:ext>
            </a:extLst>
          </p:cNvPr>
          <p:cNvSpPr txBox="1"/>
          <p:nvPr/>
        </p:nvSpPr>
        <p:spPr>
          <a:xfrm>
            <a:off x="318365" y="152962"/>
            <a:ext cx="4239493" cy="261610"/>
          </a:xfrm>
          <a:prstGeom prst="rect">
            <a:avLst/>
          </a:prstGeom>
          <a:noFill/>
        </p:spPr>
        <p:txBody>
          <a:bodyPr wrap="square" rtlCol="0">
            <a:spAutoFit/>
          </a:bodyPr>
          <a:lstStyle/>
          <a:p>
            <a:r>
              <a:rPr lang="en-GB" sz="1100">
                <a:solidFill>
                  <a:srgbClr val="766972"/>
                </a:solidFill>
                <a:latin typeface="Core Sans D 35 Regular" panose="020B0503030302020204" pitchFamily="34" charset="0"/>
              </a:rPr>
              <a:t>CLIMATE AND ENVIRONMENT</a:t>
            </a:r>
          </a:p>
        </p:txBody>
      </p:sp>
    </p:spTree>
    <p:extLst>
      <p:ext uri="{BB962C8B-B14F-4D97-AF65-F5344CB8AC3E}">
        <p14:creationId xmlns:p14="http://schemas.microsoft.com/office/powerpoint/2010/main" val="9325406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AF3E9"/>
        </a:solidFill>
        <a:effectLst/>
      </p:bgPr>
    </p:bg>
    <p:spTree>
      <p:nvGrpSpPr>
        <p:cNvPr id="1" name=""/>
        <p:cNvGrpSpPr/>
        <p:nvPr/>
      </p:nvGrpSpPr>
      <p:grpSpPr>
        <a:xfrm>
          <a:off x="0" y="0"/>
          <a:ext cx="0" cy="0"/>
          <a:chOff x="0" y="0"/>
          <a:chExt cx="0" cy="0"/>
        </a:xfrm>
      </p:grpSpPr>
      <p:sp>
        <p:nvSpPr>
          <p:cNvPr id="7" name="Tekstfelt 6">
            <a:extLst>
              <a:ext uri="{FF2B5EF4-FFF2-40B4-BE49-F238E27FC236}">
                <a16:creationId xmlns:a16="http://schemas.microsoft.com/office/drawing/2014/main" id="{3700D99D-E7B2-CCD0-A469-EE82BAC37938}"/>
              </a:ext>
            </a:extLst>
          </p:cNvPr>
          <p:cNvSpPr txBox="1"/>
          <p:nvPr/>
        </p:nvSpPr>
        <p:spPr>
          <a:xfrm>
            <a:off x="483634" y="1713365"/>
            <a:ext cx="5511800" cy="444289"/>
          </a:xfrm>
          <a:prstGeom prst="rect">
            <a:avLst/>
          </a:prstGeom>
          <a:noFill/>
        </p:spPr>
        <p:txBody>
          <a:bodyPr wrap="square" rtlCol="0">
            <a:spAutoFit/>
          </a:bodyPr>
          <a:lstStyle/>
          <a:p>
            <a:pPr algn="just">
              <a:lnSpc>
                <a:spcPct val="107000"/>
              </a:lnSpc>
              <a:spcAft>
                <a:spcPts val="800"/>
              </a:spcAft>
            </a:pPr>
            <a:r>
              <a:rPr lang="en-GB" sz="1100">
                <a:solidFill>
                  <a:srgbClr val="464646"/>
                </a:solidFill>
                <a:latin typeface="Core Sans D 35 Regular" panose="020B0503030302020204" pitchFamily="34" charset="0"/>
              </a:rPr>
              <a:t>The table below shows key figures for TourCompass in 2019, 2022 and 2023. The years 2020 and 2021 have been omitted from the report, as the figures are not accurate due to the Covid-19 pandemic. </a:t>
            </a:r>
          </a:p>
        </p:txBody>
      </p:sp>
      <p:sp>
        <p:nvSpPr>
          <p:cNvPr id="3" name="Tekstfelt 2">
            <a:extLst>
              <a:ext uri="{FF2B5EF4-FFF2-40B4-BE49-F238E27FC236}">
                <a16:creationId xmlns:a16="http://schemas.microsoft.com/office/drawing/2014/main" id="{23FB5211-8C1B-669C-4743-16B4D9346383}"/>
              </a:ext>
            </a:extLst>
          </p:cNvPr>
          <p:cNvSpPr txBox="1"/>
          <p:nvPr/>
        </p:nvSpPr>
        <p:spPr>
          <a:xfrm>
            <a:off x="483634" y="1004332"/>
            <a:ext cx="6360720" cy="630942"/>
          </a:xfrm>
          <a:prstGeom prst="rect">
            <a:avLst/>
          </a:prstGeom>
          <a:noFill/>
        </p:spPr>
        <p:txBody>
          <a:bodyPr wrap="square" rtlCol="0">
            <a:spAutoFit/>
          </a:bodyPr>
          <a:lstStyle/>
          <a:p>
            <a:r>
              <a:rPr lang="en-GB" sz="3500">
                <a:solidFill>
                  <a:srgbClr val="FF6700"/>
                </a:solidFill>
                <a:latin typeface="Core Sans D 55 Bold" panose="020B0803030302020204" pitchFamily="34" charset="0"/>
              </a:rPr>
              <a:t>Key figures</a:t>
            </a:r>
          </a:p>
        </p:txBody>
      </p:sp>
      <p:sp>
        <p:nvSpPr>
          <p:cNvPr id="6" name="Pladsholder til slidenummer 4">
            <a:extLst>
              <a:ext uri="{FF2B5EF4-FFF2-40B4-BE49-F238E27FC236}">
                <a16:creationId xmlns:a16="http://schemas.microsoft.com/office/drawing/2014/main" id="{A6F4134D-8E31-EBDB-B729-95E948844623}"/>
              </a:ext>
            </a:extLst>
          </p:cNvPr>
          <p:cNvSpPr>
            <a:spLocks noGrp="1"/>
          </p:cNvSpPr>
          <p:nvPr>
            <p:ph type="sldNum" sz="quarter" idx="12"/>
          </p:nvPr>
        </p:nvSpPr>
        <p:spPr>
          <a:xfrm>
            <a:off x="8610600" y="6356350"/>
            <a:ext cx="2743200" cy="365125"/>
          </a:xfrm>
        </p:spPr>
        <p:txBody>
          <a:bodyPr/>
          <a:lstStyle/>
          <a:p>
            <a:fld id="{F64D9711-E2F1-4010-9E5D-6605457BFF7B}" type="slidenum">
              <a:rPr lang="da-DK" smtClean="0"/>
              <a:t>8</a:t>
            </a:fld>
            <a:endParaRPr lang="da-DK"/>
          </a:p>
        </p:txBody>
      </p:sp>
      <p:sp>
        <p:nvSpPr>
          <p:cNvPr id="5" name="Tekstfelt 4">
            <a:extLst>
              <a:ext uri="{FF2B5EF4-FFF2-40B4-BE49-F238E27FC236}">
                <a16:creationId xmlns:a16="http://schemas.microsoft.com/office/drawing/2014/main" id="{C1EBDDC7-5B89-2A2F-7BA2-59D42017BB58}"/>
              </a:ext>
            </a:extLst>
          </p:cNvPr>
          <p:cNvSpPr txBox="1"/>
          <p:nvPr/>
        </p:nvSpPr>
        <p:spPr>
          <a:xfrm>
            <a:off x="483634" y="3694569"/>
            <a:ext cx="5434846" cy="1919756"/>
          </a:xfrm>
          <a:prstGeom prst="rect">
            <a:avLst/>
          </a:prstGeom>
          <a:noFill/>
        </p:spPr>
        <p:txBody>
          <a:bodyPr wrap="square">
            <a:spAutoFit/>
          </a:bodyPr>
          <a:lstStyle/>
          <a:p>
            <a:pPr>
              <a:lnSpc>
                <a:spcPct val="107000"/>
              </a:lnSpc>
              <a:spcAft>
                <a:spcPts val="800"/>
              </a:spcAft>
            </a:pPr>
            <a:r>
              <a:rPr lang="en-GB" sz="1100" dirty="0">
                <a:solidFill>
                  <a:srgbClr val="464646"/>
                </a:solidFill>
                <a:latin typeface="Core Sans D 35 Regular" panose="020B0503030302020204" pitchFamily="34" charset="0"/>
              </a:rPr>
              <a:t>The absolute emissions in Scopes 1 and 2 as well as the absolute emissions in Scopes 1, 2 and 3 are shown here, together with relative key figures which reflect the number of customers we had in 2019, 2022 and 2023. </a:t>
            </a:r>
          </a:p>
          <a:p>
            <a:pPr>
              <a:lnSpc>
                <a:spcPct val="107000"/>
              </a:lnSpc>
              <a:spcAft>
                <a:spcPts val="800"/>
              </a:spcAft>
            </a:pPr>
            <a:r>
              <a:rPr lang="en-GB" sz="1100" dirty="0">
                <a:solidFill>
                  <a:srgbClr val="464646"/>
                </a:solidFill>
                <a:latin typeface="Core Sans D 35 Regular" panose="020B0503030302020204" pitchFamily="34" charset="0"/>
              </a:rPr>
              <a:t>From 2019 to 2023, we see a 27% decrease in absolute emissions for Scopes 1 and 2, while emissions per customer within these scopes have increased by 9%. This decrease is mainly due to the conversion to green power in our offices. </a:t>
            </a:r>
          </a:p>
          <a:p>
            <a:pPr>
              <a:lnSpc>
                <a:spcPct val="107000"/>
              </a:lnSpc>
              <a:spcAft>
                <a:spcPts val="800"/>
              </a:spcAft>
            </a:pPr>
            <a:r>
              <a:rPr lang="en-GB" sz="1100" dirty="0">
                <a:solidFill>
                  <a:srgbClr val="464646"/>
                </a:solidFill>
                <a:latin typeface="Core Sans D 35 Regular" panose="020B0503030302020204" pitchFamily="34" charset="0"/>
              </a:rPr>
              <a:t>At the same time, the absolute emission in Scopes 1, 2 and 3 has decreased by 23% between 2019 and 2023, while the emission in Scopes 1, 2 and 3 per customer has increased by 13%. The latter increase can partly be explained by the introduction of Australia as a new destination.</a:t>
            </a:r>
          </a:p>
        </p:txBody>
      </p:sp>
      <p:sp>
        <p:nvSpPr>
          <p:cNvPr id="8" name="Tekstfelt 7">
            <a:extLst>
              <a:ext uri="{FF2B5EF4-FFF2-40B4-BE49-F238E27FC236}">
                <a16:creationId xmlns:a16="http://schemas.microsoft.com/office/drawing/2014/main" id="{22675CC4-884C-6BF8-E390-D07FF7E7B8C8}"/>
              </a:ext>
            </a:extLst>
          </p:cNvPr>
          <p:cNvSpPr txBox="1"/>
          <p:nvPr/>
        </p:nvSpPr>
        <p:spPr>
          <a:xfrm>
            <a:off x="6376099" y="666817"/>
            <a:ext cx="5221390" cy="6055504"/>
          </a:xfrm>
          <a:prstGeom prst="rect">
            <a:avLst/>
          </a:prstGeom>
          <a:noFill/>
        </p:spPr>
        <p:txBody>
          <a:bodyPr wrap="square" rtlCol="0">
            <a:spAutoFit/>
          </a:bodyPr>
          <a:lstStyle/>
          <a:p>
            <a:pPr algn="just">
              <a:lnSpc>
                <a:spcPct val="107000"/>
              </a:lnSpc>
              <a:spcAft>
                <a:spcPts val="800"/>
              </a:spcAft>
            </a:pPr>
            <a:r>
              <a:rPr lang="en-GB" sz="1100" dirty="0">
                <a:solidFill>
                  <a:srgbClr val="464646"/>
                </a:solidFill>
                <a:latin typeface="Core Sans D 35 Regular" panose="020B0503030302020204" pitchFamily="34" charset="0"/>
              </a:rPr>
              <a:t>The first CO2e reductions in the years leading up to 2030 will be achieved through increased energy efficiency in our own offices.</a:t>
            </a:r>
          </a:p>
          <a:p>
            <a:pPr algn="just">
              <a:lnSpc>
                <a:spcPct val="107000"/>
              </a:lnSpc>
              <a:spcAft>
                <a:spcPts val="800"/>
              </a:spcAft>
            </a:pPr>
            <a:r>
              <a:rPr lang="en-GB" sz="1100" dirty="0">
                <a:solidFill>
                  <a:srgbClr val="464646"/>
                </a:solidFill>
                <a:latin typeface="Core Sans D 35 Regular" panose="020B0503030302020204" pitchFamily="34" charset="0"/>
              </a:rPr>
              <a:t>At the same time, we are starting to influence the reduction of emissions in connection with our tours. We have a particular focus on three areas:</a:t>
            </a:r>
          </a:p>
          <a:p>
            <a:pPr>
              <a:lnSpc>
                <a:spcPct val="107000"/>
              </a:lnSpc>
              <a:spcAft>
                <a:spcPts val="800"/>
              </a:spcAft>
            </a:pPr>
            <a:r>
              <a:rPr lang="en-GB" sz="1100" dirty="0">
                <a:solidFill>
                  <a:srgbClr val="464646"/>
                </a:solidFill>
                <a:latin typeface="Core Sans D 55 Bold" panose="020B0803030302020204" pitchFamily="34" charset="0"/>
              </a:rPr>
              <a:t>International flights
</a:t>
            </a:r>
            <a:br>
              <a:rPr lang="en-GB" sz="1100" dirty="0">
                <a:solidFill>
                  <a:srgbClr val="464646"/>
                </a:solidFill>
                <a:latin typeface="Core Sans D 55 Bold" panose="020B0803030302020204" pitchFamily="34" charset="0"/>
              </a:rPr>
            </a:br>
            <a:r>
              <a:rPr lang="en-GB" sz="1100" dirty="0">
                <a:solidFill>
                  <a:srgbClr val="464646"/>
                </a:solidFill>
                <a:latin typeface="Core Sans D 55 Bold" panose="020B0803030302020204" pitchFamily="34" charset="0"/>
              </a:rPr>
              <a:t>We might not be able to control the reduction of carbon emissions from international flights directly, but we can create an overview of the airlines’ emissions and what they are doing to reduce them</a:t>
            </a:r>
            <a:r>
              <a:rPr lang="en-GB" sz="1100" dirty="0">
                <a:solidFill>
                  <a:srgbClr val="464646"/>
                </a:solidFill>
                <a:latin typeface="Core Sans D 35 Regular" panose="020B0503030302020204" pitchFamily="34" charset="0"/>
              </a:rPr>
              <a:t>. Our first step is therefore to collect this information. Based on this, we will formulate a policy for selecting airlines that either emit the least or have a clear plan to reduce their carbon emissions. Our goal is to have a clear and defined flight policy in place by mid-2024.</a:t>
            </a:r>
          </a:p>
          <a:p>
            <a:pPr>
              <a:lnSpc>
                <a:spcPct val="107000"/>
              </a:lnSpc>
              <a:spcAft>
                <a:spcPts val="800"/>
              </a:spcAft>
            </a:pPr>
            <a:r>
              <a:rPr lang="en-GB" sz="1100" dirty="0">
                <a:solidFill>
                  <a:srgbClr val="464646"/>
                </a:solidFill>
                <a:latin typeface="Core Sans D 55 Bold" panose="020B0803030302020204" pitchFamily="34" charset="0"/>
              </a:rPr>
              <a:t>Hotels at the destinations
</a:t>
            </a:r>
            <a:br>
              <a:rPr lang="en-GB" sz="1100" dirty="0">
                <a:solidFill>
                  <a:srgbClr val="464646"/>
                </a:solidFill>
                <a:latin typeface="Core Sans D 55 Bold" panose="020B0803030302020204" pitchFamily="34" charset="0"/>
              </a:rPr>
            </a:br>
            <a:r>
              <a:rPr lang="en-GB" sz="1100" dirty="0">
                <a:solidFill>
                  <a:srgbClr val="464646"/>
                </a:solidFill>
                <a:latin typeface="Core Sans D 55 Bold" panose="020B0803030302020204" pitchFamily="34" charset="0"/>
              </a:rPr>
              <a:t>Several of our hotels are already engaged in sustainability work, and it is TourCompass' goal to accelerate this process</a:t>
            </a:r>
            <a:r>
              <a:rPr lang="en-GB" sz="1100" dirty="0">
                <a:solidFill>
                  <a:srgbClr val="464646"/>
                </a:solidFill>
                <a:latin typeface="Core Sans D 35 Regular" panose="020B0503030302020204" pitchFamily="34" charset="0"/>
              </a:rPr>
              <a:t>. The first step is to gain a clear picture of how far each hotel has come on its sustainability journey, as well as what plans they have to reduce their carbon emissions in the future. Armed with this knowledge, we can favour cooperation with the hotels that are furthest ahead with their climate efforts, and we can support the others in their efforts to run their business in the most climate-friendly way. In 2024, we have set out to map and assess the CO2 emissions from our ten most popular hotels.</a:t>
            </a:r>
          </a:p>
          <a:p>
            <a:pPr>
              <a:lnSpc>
                <a:spcPct val="107000"/>
              </a:lnSpc>
              <a:spcAft>
                <a:spcPts val="800"/>
              </a:spcAft>
            </a:pPr>
            <a:r>
              <a:rPr lang="en-GB" sz="1100" dirty="0">
                <a:solidFill>
                  <a:srgbClr val="464646"/>
                </a:solidFill>
                <a:latin typeface="Core Sans D 55 Bold" panose="020B0803030302020204" pitchFamily="34" charset="0"/>
              </a:rPr>
              <a:t>Transport at the destinations
</a:t>
            </a:r>
            <a:br>
              <a:rPr lang="en-GB" sz="1100" dirty="0">
                <a:solidFill>
                  <a:srgbClr val="464646"/>
                </a:solidFill>
                <a:latin typeface="Core Sans D 55 Bold" panose="020B0803030302020204" pitchFamily="34" charset="0"/>
              </a:rPr>
            </a:br>
            <a:r>
              <a:rPr lang="en-GB" sz="1100" dirty="0">
                <a:solidFill>
                  <a:srgbClr val="464646"/>
                </a:solidFill>
                <a:latin typeface="Core Sans D 55 Bold" panose="020B0803030302020204" pitchFamily="34" charset="0"/>
              </a:rPr>
              <a:t>We start by mapping and planning how we can reduce the number and length of the journeys we make</a:t>
            </a:r>
            <a:r>
              <a:rPr lang="en-GB" sz="1100" dirty="0">
                <a:solidFill>
                  <a:srgbClr val="464646"/>
                </a:solidFill>
                <a:latin typeface="Core Sans D 35 Regular" panose="020B0503030302020204" pitchFamily="34" charset="0"/>
              </a:rPr>
              <a:t>. We will then draw up a strategy for how and at what pace we can transition to non-fossil fuel vehicles. By 2024, we aim to replace car travel with train travel on at least one of our ten most popular tours, and to implement electric car transport at at least one of our destinations.</a:t>
            </a:r>
          </a:p>
        </p:txBody>
      </p:sp>
      <p:sp>
        <p:nvSpPr>
          <p:cNvPr id="4" name="Tekstfelt 3">
            <a:extLst>
              <a:ext uri="{FF2B5EF4-FFF2-40B4-BE49-F238E27FC236}">
                <a16:creationId xmlns:a16="http://schemas.microsoft.com/office/drawing/2014/main" id="{F741EB6A-A180-B412-EFCC-E927CF38B6ED}"/>
              </a:ext>
            </a:extLst>
          </p:cNvPr>
          <p:cNvSpPr txBox="1"/>
          <p:nvPr/>
        </p:nvSpPr>
        <p:spPr>
          <a:xfrm>
            <a:off x="318365" y="152962"/>
            <a:ext cx="4239493" cy="261610"/>
          </a:xfrm>
          <a:prstGeom prst="rect">
            <a:avLst/>
          </a:prstGeom>
          <a:noFill/>
        </p:spPr>
        <p:txBody>
          <a:bodyPr wrap="square" rtlCol="0">
            <a:spAutoFit/>
          </a:bodyPr>
          <a:lstStyle/>
          <a:p>
            <a:r>
              <a:rPr lang="en-GB" sz="1100">
                <a:solidFill>
                  <a:srgbClr val="766972"/>
                </a:solidFill>
                <a:latin typeface="Core Sans D 35 Regular" panose="020B0503030302020204" pitchFamily="34" charset="0"/>
              </a:rPr>
              <a:t>CLIMATE AND ENVIRONMENT</a:t>
            </a:r>
          </a:p>
        </p:txBody>
      </p:sp>
      <p:graphicFrame>
        <p:nvGraphicFramePr>
          <p:cNvPr id="13" name="Object 12"/>
          <p:cNvGraphicFramePr>
            <a:graphicFrameLocks noChangeAspect="1"/>
          </p:cNvGraphicFramePr>
          <p:nvPr>
            <p:extLst>
              <p:ext uri="{D42A27DB-BD31-4B8C-83A1-F6EECF244321}">
                <p14:modId xmlns:p14="http://schemas.microsoft.com/office/powerpoint/2010/main" val="4278141593"/>
              </p:ext>
            </p:extLst>
          </p:nvPr>
        </p:nvGraphicFramePr>
        <p:xfrm>
          <a:off x="378639" y="2523796"/>
          <a:ext cx="5892465" cy="1170773"/>
        </p:xfrm>
        <a:graphic>
          <a:graphicData uri="http://schemas.openxmlformats.org/presentationml/2006/ole">
            <mc:AlternateContent xmlns:mc="http://schemas.openxmlformats.org/markup-compatibility/2006">
              <mc:Choice xmlns:v="urn:schemas-microsoft-com:vml" Requires="v">
                <p:oleObj name="Document" r:id="rId3" imgW="5090253" imgH="1011114" progId="Word.Document.12">
                  <p:embed/>
                </p:oleObj>
              </mc:Choice>
              <mc:Fallback>
                <p:oleObj name="Document" r:id="rId3" imgW="5090253" imgH="1011114" progId="Word.Document.12">
                  <p:embed/>
                  <p:pic>
                    <p:nvPicPr>
                      <p:cNvPr id="13" name="Object 12"/>
                      <p:cNvPicPr/>
                      <p:nvPr/>
                    </p:nvPicPr>
                    <p:blipFill>
                      <a:blip r:embed="rId4"/>
                      <a:stretch>
                        <a:fillRect/>
                      </a:stretch>
                    </p:blipFill>
                    <p:spPr>
                      <a:xfrm>
                        <a:off x="378639" y="2523796"/>
                        <a:ext cx="5892465" cy="1170773"/>
                      </a:xfrm>
                      <a:prstGeom prst="rect">
                        <a:avLst/>
                      </a:prstGeom>
                    </p:spPr>
                  </p:pic>
                </p:oleObj>
              </mc:Fallback>
            </mc:AlternateContent>
          </a:graphicData>
        </a:graphic>
      </p:graphicFrame>
    </p:spTree>
    <p:extLst>
      <p:ext uri="{BB962C8B-B14F-4D97-AF65-F5344CB8AC3E}">
        <p14:creationId xmlns:p14="http://schemas.microsoft.com/office/powerpoint/2010/main" val="1909643222"/>
      </p:ext>
    </p:extLst>
  </p:cSld>
  <p:clrMapOvr>
    <a:masterClrMapping/>
  </p:clrMapOvr>
  <p:extLst>
    <p:ext uri="{6950BFC3-D8DA-4A85-94F7-54DA5524770B}">
      <p188:commentRel xmlns:p188="http://schemas.microsoft.com/office/powerpoint/2018/8/main" r:id="rId2"/>
    </p:ext>
  </p:extLs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AF3E9"/>
        </a:solidFill>
        <a:effectLst/>
      </p:bgPr>
    </p:bg>
    <p:spTree>
      <p:nvGrpSpPr>
        <p:cNvPr id="1" name=""/>
        <p:cNvGrpSpPr/>
        <p:nvPr/>
      </p:nvGrpSpPr>
      <p:grpSpPr>
        <a:xfrm>
          <a:off x="0" y="0"/>
          <a:ext cx="0" cy="0"/>
          <a:chOff x="0" y="0"/>
          <a:chExt cx="0" cy="0"/>
        </a:xfrm>
      </p:grpSpPr>
      <p:sp>
        <p:nvSpPr>
          <p:cNvPr id="7" name="Tekstfelt 6">
            <a:extLst>
              <a:ext uri="{FF2B5EF4-FFF2-40B4-BE49-F238E27FC236}">
                <a16:creationId xmlns:a16="http://schemas.microsoft.com/office/drawing/2014/main" id="{3700D99D-E7B2-CCD0-A469-EE82BAC37938}"/>
              </a:ext>
            </a:extLst>
          </p:cNvPr>
          <p:cNvSpPr txBox="1"/>
          <p:nvPr/>
        </p:nvSpPr>
        <p:spPr>
          <a:xfrm>
            <a:off x="653805" y="1549901"/>
            <a:ext cx="4302780" cy="1092607"/>
          </a:xfrm>
          <a:prstGeom prst="rect">
            <a:avLst/>
          </a:prstGeom>
          <a:noFill/>
        </p:spPr>
        <p:txBody>
          <a:bodyPr wrap="square" rtlCol="0">
            <a:spAutoFit/>
          </a:bodyPr>
          <a:lstStyle/>
          <a:p>
            <a:pPr>
              <a:lnSpc>
                <a:spcPct val="107000"/>
              </a:lnSpc>
              <a:spcAft>
                <a:spcPts val="800"/>
              </a:spcAft>
            </a:pPr>
            <a:r>
              <a:rPr lang="en-GB" sz="1100" dirty="0">
                <a:solidFill>
                  <a:srgbClr val="464646"/>
                </a:solidFill>
                <a:latin typeface="Core Sans D 35 Regular" panose="020B0503030302020204" pitchFamily="34" charset="0"/>
              </a:rPr>
              <a:t>In a number of countries in Latin America, together with our partner, we have abolished the traditional paper vouchers. </a:t>
            </a:r>
          </a:p>
          <a:p>
            <a:pPr>
              <a:lnSpc>
                <a:spcPct val="107000"/>
              </a:lnSpc>
              <a:spcAft>
                <a:spcPts val="800"/>
              </a:spcAft>
            </a:pPr>
            <a:r>
              <a:rPr lang="en-GB" sz="1100" dirty="0">
                <a:solidFill>
                  <a:srgbClr val="464646"/>
                </a:solidFill>
                <a:latin typeface="Core Sans D 35 Regular" panose="020B0503030302020204" pitchFamily="34" charset="0"/>
              </a:rPr>
              <a:t>Instead, upon their arrival in these countries, our guests simply receive a QR code that they have to scan, which gives them access to all their local vouchers, their itinerary and information about the countries. </a:t>
            </a:r>
          </a:p>
        </p:txBody>
      </p:sp>
      <p:sp>
        <p:nvSpPr>
          <p:cNvPr id="3" name="Tekstfelt 2">
            <a:extLst>
              <a:ext uri="{FF2B5EF4-FFF2-40B4-BE49-F238E27FC236}">
                <a16:creationId xmlns:a16="http://schemas.microsoft.com/office/drawing/2014/main" id="{23FB5211-8C1B-669C-4743-16B4D9346383}"/>
              </a:ext>
            </a:extLst>
          </p:cNvPr>
          <p:cNvSpPr txBox="1"/>
          <p:nvPr/>
        </p:nvSpPr>
        <p:spPr>
          <a:xfrm>
            <a:off x="653805" y="932168"/>
            <a:ext cx="4612462" cy="646331"/>
          </a:xfrm>
          <a:prstGeom prst="rect">
            <a:avLst/>
          </a:prstGeom>
          <a:noFill/>
        </p:spPr>
        <p:txBody>
          <a:bodyPr wrap="square" rtlCol="0">
            <a:spAutoFit/>
          </a:bodyPr>
          <a:lstStyle/>
          <a:p>
            <a:r>
              <a:rPr lang="en-GB" sz="1800">
                <a:solidFill>
                  <a:srgbClr val="FF6700"/>
                </a:solidFill>
                <a:effectLst/>
                <a:latin typeface="Core Sans D 55 Bold" panose="020B0803030302020204" pitchFamily="34" charset="0"/>
                <a:ea typeface="Calibri" panose="020F0502020204030204" pitchFamily="34" charset="0"/>
                <a:cs typeface="Times New Roman" panose="02020603050405020304" pitchFamily="18" charset="0"/>
              </a:rPr>
              <a:t>Paperless vouchers in Peru, Ecuador &amp; Colombia</a:t>
            </a:r>
          </a:p>
        </p:txBody>
      </p:sp>
      <p:sp>
        <p:nvSpPr>
          <p:cNvPr id="6" name="Pladsholder til slidenummer 4">
            <a:extLst>
              <a:ext uri="{FF2B5EF4-FFF2-40B4-BE49-F238E27FC236}">
                <a16:creationId xmlns:a16="http://schemas.microsoft.com/office/drawing/2014/main" id="{A6F4134D-8E31-EBDB-B729-95E948844623}"/>
              </a:ext>
            </a:extLst>
          </p:cNvPr>
          <p:cNvSpPr>
            <a:spLocks noGrp="1"/>
          </p:cNvSpPr>
          <p:nvPr>
            <p:ph type="sldNum" sz="quarter" idx="12"/>
          </p:nvPr>
        </p:nvSpPr>
        <p:spPr/>
        <p:txBody>
          <a:bodyPr/>
          <a:lstStyle/>
          <a:p>
            <a:fld id="{F64D9711-E2F1-4010-9E5D-6605457BFF7B}" type="slidenum">
              <a:rPr lang="da-DK" smtClean="0"/>
              <a:t>9</a:t>
            </a:fld>
            <a:endParaRPr lang="da-DK"/>
          </a:p>
        </p:txBody>
      </p:sp>
      <p:sp>
        <p:nvSpPr>
          <p:cNvPr id="2" name="Tekstfelt 1">
            <a:extLst>
              <a:ext uri="{FF2B5EF4-FFF2-40B4-BE49-F238E27FC236}">
                <a16:creationId xmlns:a16="http://schemas.microsoft.com/office/drawing/2014/main" id="{3700D99D-E7B2-CCD0-A469-EE82BAC37938}"/>
              </a:ext>
            </a:extLst>
          </p:cNvPr>
          <p:cNvSpPr txBox="1"/>
          <p:nvPr/>
        </p:nvSpPr>
        <p:spPr>
          <a:xfrm>
            <a:off x="6853037" y="4916268"/>
            <a:ext cx="4469966" cy="990015"/>
          </a:xfrm>
          <a:prstGeom prst="rect">
            <a:avLst/>
          </a:prstGeom>
          <a:noFill/>
        </p:spPr>
        <p:txBody>
          <a:bodyPr wrap="square" rtlCol="0">
            <a:spAutoFit/>
          </a:bodyPr>
          <a:lstStyle/>
          <a:p>
            <a:pPr>
              <a:lnSpc>
                <a:spcPct val="107000"/>
              </a:lnSpc>
              <a:spcAft>
                <a:spcPts val="800"/>
              </a:spcAft>
            </a:pPr>
            <a:r>
              <a:rPr lang="en-GB" sz="1100" dirty="0">
                <a:solidFill>
                  <a:srgbClr val="464646"/>
                </a:solidFill>
                <a:latin typeface="Core Sans D 35 Regular" panose="020B0503030302020204" pitchFamily="34" charset="0"/>
              </a:rPr>
              <a:t>On 1 December 2023, we rescheduled all our power purchases at our Danish office. This means that 100% of our electricity now comes from renewable energy sources. Our total carbon emissions from power consumption will therefore be up to 90% lower in 2024 than in our baseline year, 2019.</a:t>
            </a:r>
          </a:p>
        </p:txBody>
      </p:sp>
      <p:sp>
        <p:nvSpPr>
          <p:cNvPr id="4" name="Tekstfelt 3">
            <a:extLst>
              <a:ext uri="{FF2B5EF4-FFF2-40B4-BE49-F238E27FC236}">
                <a16:creationId xmlns:a16="http://schemas.microsoft.com/office/drawing/2014/main" id="{23FB5211-8C1B-669C-4743-16B4D9346383}"/>
              </a:ext>
            </a:extLst>
          </p:cNvPr>
          <p:cNvSpPr txBox="1"/>
          <p:nvPr/>
        </p:nvSpPr>
        <p:spPr>
          <a:xfrm>
            <a:off x="6853037" y="4367927"/>
            <a:ext cx="6360720" cy="375552"/>
          </a:xfrm>
          <a:prstGeom prst="rect">
            <a:avLst/>
          </a:prstGeom>
          <a:noFill/>
        </p:spPr>
        <p:txBody>
          <a:bodyPr wrap="square" rtlCol="0">
            <a:spAutoFit/>
          </a:bodyPr>
          <a:lstStyle/>
          <a:p>
            <a:r>
              <a:rPr lang="en-GB" sz="1800">
                <a:solidFill>
                  <a:srgbClr val="00C8FF"/>
                </a:solidFill>
                <a:effectLst/>
                <a:latin typeface="Core Sans D 55 Bold" panose="020B0803030302020204" pitchFamily="34" charset="0"/>
                <a:ea typeface="Calibri" panose="020F0502020204030204" pitchFamily="34" charset="0"/>
                <a:cs typeface="Times New Roman" panose="02020603050405020304" pitchFamily="18" charset="0"/>
              </a:rPr>
              <a:t>Green electricity</a:t>
            </a:r>
          </a:p>
        </p:txBody>
      </p:sp>
      <p:sp>
        <p:nvSpPr>
          <p:cNvPr id="11" name="Rektangel 10">
            <a:extLst>
              <a:ext uri="{FF2B5EF4-FFF2-40B4-BE49-F238E27FC236}">
                <a16:creationId xmlns:a16="http://schemas.microsoft.com/office/drawing/2014/main" id="{B58CFAF5-7B4A-EF25-5735-4D5BEDC75BA9}"/>
              </a:ext>
            </a:extLst>
          </p:cNvPr>
          <p:cNvSpPr/>
          <p:nvPr/>
        </p:nvSpPr>
        <p:spPr>
          <a:xfrm>
            <a:off x="0" y="3442078"/>
            <a:ext cx="6072750" cy="3415922"/>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 name="Rektangel 11">
            <a:extLst>
              <a:ext uri="{FF2B5EF4-FFF2-40B4-BE49-F238E27FC236}">
                <a16:creationId xmlns:a16="http://schemas.microsoft.com/office/drawing/2014/main" id="{28DF0229-2F5C-F1BB-D15A-1A6A854EBF2C}"/>
              </a:ext>
            </a:extLst>
          </p:cNvPr>
          <p:cNvSpPr/>
          <p:nvPr/>
        </p:nvSpPr>
        <p:spPr>
          <a:xfrm>
            <a:off x="6072750" y="0"/>
            <a:ext cx="6119250" cy="3442078"/>
          </a:xfrm>
          <a:prstGeom prst="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Tekstfelt 7">
            <a:extLst>
              <a:ext uri="{FF2B5EF4-FFF2-40B4-BE49-F238E27FC236}">
                <a16:creationId xmlns:a16="http://schemas.microsoft.com/office/drawing/2014/main" id="{B0D22C7C-CCC0-2CC8-E9E6-63CABA3CEB6A}"/>
              </a:ext>
            </a:extLst>
          </p:cNvPr>
          <p:cNvSpPr txBox="1"/>
          <p:nvPr/>
        </p:nvSpPr>
        <p:spPr>
          <a:xfrm>
            <a:off x="318365" y="152962"/>
            <a:ext cx="4239493" cy="261610"/>
          </a:xfrm>
          <a:prstGeom prst="rect">
            <a:avLst/>
          </a:prstGeom>
          <a:noFill/>
        </p:spPr>
        <p:txBody>
          <a:bodyPr wrap="square" rtlCol="0">
            <a:spAutoFit/>
          </a:bodyPr>
          <a:lstStyle/>
          <a:p>
            <a:r>
              <a:rPr lang="en-GB" sz="1100">
                <a:solidFill>
                  <a:srgbClr val="766972"/>
                </a:solidFill>
                <a:latin typeface="Core Sans D 35 Regular" panose="020B0503030302020204" pitchFamily="34" charset="0"/>
              </a:rPr>
              <a:t>CLIMATE AND ENVIRONMENT</a:t>
            </a:r>
          </a:p>
        </p:txBody>
      </p:sp>
    </p:spTree>
    <p:extLst>
      <p:ext uri="{BB962C8B-B14F-4D97-AF65-F5344CB8AC3E}">
        <p14:creationId xmlns:p14="http://schemas.microsoft.com/office/powerpoint/2010/main" val="2473051738"/>
      </p:ext>
    </p:extLst>
  </p:cSld>
  <p:clrMapOvr>
    <a:overrideClrMapping bg1="lt1" tx1="dk1" bg2="lt2" tx2="dk2" accent1="accent1" accent2="accent2" accent3="accent3" accent4="accent4" accent5="accent5" accent6="accent6" hlink="hlink" folHlink="folHlink"/>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8871efc3-d190-4bdf-9302-c5a2ec4f675c" xsi:nil="true"/>
    <lcf76f155ced4ddcb4097134ff3c332f xmlns="19afaa2d-d0bf-4c30-8f5b-a3c4aa79fbdc">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B565BC9BCD39A44ABA634B958859C04" ma:contentTypeVersion="17" ma:contentTypeDescription="Create a new document." ma:contentTypeScope="" ma:versionID="1bdd3b4cdccf45a52f49ce36402445f0">
  <xsd:schema xmlns:xsd="http://www.w3.org/2001/XMLSchema" xmlns:xs="http://www.w3.org/2001/XMLSchema" xmlns:p="http://schemas.microsoft.com/office/2006/metadata/properties" xmlns:ns2="19afaa2d-d0bf-4c30-8f5b-a3c4aa79fbdc" xmlns:ns3="8871efc3-d190-4bdf-9302-c5a2ec4f675c" targetNamespace="http://schemas.microsoft.com/office/2006/metadata/properties" ma:root="true" ma:fieldsID="847090d0bdd2a05f9861492836f93c8e" ns2:_="" ns3:_="">
    <xsd:import namespace="19afaa2d-d0bf-4c30-8f5b-a3c4aa79fbdc"/>
    <xsd:import namespace="8871efc3-d190-4bdf-9302-c5a2ec4f675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2:lcf76f155ced4ddcb4097134ff3c332f" minOccurs="0"/>
                <xsd:element ref="ns3:TaxCatchAll" minOccurs="0"/>
                <xsd:element ref="ns2:MediaServiceGenerationTime" minOccurs="0"/>
                <xsd:element ref="ns2:MediaServiceEventHashCode" minOccurs="0"/>
                <xsd:element ref="ns2:MediaServiceLocation" minOccurs="0"/>
                <xsd:element ref="ns2:MediaServiceOCR"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9afaa2d-d0bf-4c30-8f5b-a3c4aa79fbd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67c007fe-9be9-4303-b2a7-ed227f8eadcb" ma:termSetId="09814cd3-568e-fe90-9814-8d621ff8fb84" ma:anchorId="fba54fb3-c3e1-fe81-a776-ca4b69148c4d" ma:open="true" ma:isKeyword="false">
      <xsd:complexType>
        <xsd:sequence>
          <xsd:element ref="pc:Terms" minOccurs="0" maxOccurs="1"/>
        </xsd:sequence>
      </xsd:complex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871efc3-d190-4bdf-9302-c5a2ec4f675c" elementFormDefault="qualified">
    <xsd:import namespace="http://schemas.microsoft.com/office/2006/documentManagement/types"/>
    <xsd:import namespace="http://schemas.microsoft.com/office/infopath/2007/PartnerControls"/>
    <xsd:element name="TaxCatchAll" ma:index="16" nillable="true" ma:displayName="Taxonomy Catch All Column" ma:hidden="true" ma:list="{b8cde68e-6c79-467f-9a45-d5c5d6833c5f}" ma:internalName="TaxCatchAll" ma:showField="CatchAllData" ma:web="8871efc3-d190-4bdf-9302-c5a2ec4f675c">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3C383CA-A664-4E5E-9461-94993F314635}">
  <ds:schemaRefs>
    <ds:schemaRef ds:uri="http://schemas.microsoft.com/sharepoint/v3/contenttype/forms"/>
  </ds:schemaRefs>
</ds:datastoreItem>
</file>

<file path=customXml/itemProps2.xml><?xml version="1.0" encoding="utf-8"?>
<ds:datastoreItem xmlns:ds="http://schemas.openxmlformats.org/officeDocument/2006/customXml" ds:itemID="{20200EC9-7027-4048-8E70-46FC57DFCF95}">
  <ds:schemaRefs>
    <ds:schemaRef ds:uri="http://www.w3.org/XML/1998/namespace"/>
    <ds:schemaRef ds:uri="http://schemas.microsoft.com/office/2006/documentManagement/types"/>
    <ds:schemaRef ds:uri="http://purl.org/dc/elements/1.1/"/>
    <ds:schemaRef ds:uri="http://schemas.microsoft.com/office/2006/metadata/properties"/>
    <ds:schemaRef ds:uri="http://schemas.openxmlformats.org/package/2006/metadata/core-properties"/>
    <ds:schemaRef ds:uri="http://purl.org/dc/terms/"/>
    <ds:schemaRef ds:uri="http://schemas.microsoft.com/office/infopath/2007/PartnerControls"/>
    <ds:schemaRef ds:uri="8871efc3-d190-4bdf-9302-c5a2ec4f675c"/>
    <ds:schemaRef ds:uri="19afaa2d-d0bf-4c30-8f5b-a3c4aa79fbdc"/>
    <ds:schemaRef ds:uri="http://purl.org/dc/dcmitype/"/>
  </ds:schemaRefs>
</ds:datastoreItem>
</file>

<file path=customXml/itemProps3.xml><?xml version="1.0" encoding="utf-8"?>
<ds:datastoreItem xmlns:ds="http://schemas.openxmlformats.org/officeDocument/2006/customXml" ds:itemID="{B18D2483-5529-4097-A917-90D07F6C37D3}"/>
</file>

<file path=docProps/app.xml><?xml version="1.0" encoding="utf-8"?>
<Properties xmlns="http://schemas.openxmlformats.org/officeDocument/2006/extended-properties" xmlns:vt="http://schemas.openxmlformats.org/officeDocument/2006/docPropsVTypes">
  <Template/>
  <TotalTime>2349</TotalTime>
  <Words>4927</Words>
  <Application>Microsoft Office PowerPoint</Application>
  <PresentationFormat>Widescreen</PresentationFormat>
  <Paragraphs>246</Paragraphs>
  <Slides>20</Slides>
  <Notes>10</Notes>
  <HiddenSlides>0</HiddenSlides>
  <MMClips>0</MMClips>
  <ScaleCrop>false</ScaleCrop>
  <HeadingPairs>
    <vt:vector size="8" baseType="variant">
      <vt:variant>
        <vt:lpstr>Benyttede skrifttyper</vt:lpstr>
      </vt:variant>
      <vt:variant>
        <vt:i4>7</vt:i4>
      </vt:variant>
      <vt:variant>
        <vt:lpstr>Tema</vt:lpstr>
      </vt:variant>
      <vt:variant>
        <vt:i4>1</vt:i4>
      </vt:variant>
      <vt:variant>
        <vt:lpstr>Integrerede OLE-servere</vt:lpstr>
      </vt:variant>
      <vt:variant>
        <vt:i4>1</vt:i4>
      </vt:variant>
      <vt:variant>
        <vt:lpstr>Slidetitler</vt:lpstr>
      </vt:variant>
      <vt:variant>
        <vt:i4>20</vt:i4>
      </vt:variant>
    </vt:vector>
  </HeadingPairs>
  <TitlesOfParts>
    <vt:vector size="29" baseType="lpstr">
      <vt:lpstr>Arial</vt:lpstr>
      <vt:lpstr>Calibri</vt:lpstr>
      <vt:lpstr>Calibri Light</vt:lpstr>
      <vt:lpstr>Core Sans D 35 Regular</vt:lpstr>
      <vt:lpstr>Core Sans D 55 Bold</vt:lpstr>
      <vt:lpstr>Open Sans</vt:lpstr>
      <vt:lpstr>Symbol</vt:lpstr>
      <vt:lpstr>Office-tema</vt:lpstr>
      <vt:lpstr>Document</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PowerPoint-præsentation</dc:title>
  <dc:creator>Dino Karalic</dc:creator>
  <cp:lastModifiedBy>Christina Hartman Hansen</cp:lastModifiedBy>
  <cp:revision>29</cp:revision>
  <cp:lastPrinted>2022-11-08T10:34:46Z</cp:lastPrinted>
  <dcterms:created xsi:type="dcterms:W3CDTF">2022-10-05T18:31:03Z</dcterms:created>
  <dcterms:modified xsi:type="dcterms:W3CDTF">2024-04-08T06:56:17Z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0x0101000B565BC9BCD39A44ABA634B958859C04</vt:lpwstr>
  </property>
  <property fmtid="{D5CDD505-2E9C-101B-9397-08002B2CF9AE}" pid="3" name="MediaServiceImageTags">
    <vt:lpwstr/>
  </property>
</Properties>
</file>